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10.xml" ContentType="application/vnd.openxmlformats-officedocument.presentationml.notesSlide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12.xml" ContentType="application/vnd.openxmlformats-officedocument.presentationml.comments+xml"/>
  <Override PartName="/ppt/comments/comment13.xml" ContentType="application/vnd.openxmlformats-officedocument.presentationml.comments+xml"/>
  <Override PartName="/ppt/comments/comment14.xml" ContentType="application/vnd.openxmlformats-officedocument.presentationml.comments+xml"/>
  <Override PartName="/ppt/comments/comment15.xml" ContentType="application/vnd.openxmlformats-officedocument.presentationml.comments+xml"/>
  <Override PartName="/ppt/comments/comment16.xml" ContentType="application/vnd.openxmlformats-officedocument.presentationml.comments+xml"/>
  <Override PartName="/ppt/notesSlides/notesSlide11.xml" ContentType="application/vnd.openxmlformats-officedocument.presentationml.notesSlide+xml"/>
  <Override PartName="/ppt/comments/comment17.xml" ContentType="application/vnd.openxmlformats-officedocument.presentationml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omments/comment18.xml" ContentType="application/vnd.openxmlformats-officedocument.presentationml.comments+xml"/>
  <Override PartName="/ppt/notesSlides/notesSlide14.xml" ContentType="application/vnd.openxmlformats-officedocument.presentationml.notesSlide+xml"/>
  <Override PartName="/ppt/comments/comment19.xml" ContentType="application/vnd.openxmlformats-officedocument.presentationml.comments+xml"/>
  <Override PartName="/ppt/notesSlides/notesSlide15.xml" ContentType="application/vnd.openxmlformats-officedocument.presentationml.notesSlide+xml"/>
  <Override PartName="/ppt/comments/comment20.xml" ContentType="application/vnd.openxmlformats-officedocument.presentationml.comments+xml"/>
  <Override PartName="/ppt/comments/comment21.xml" ContentType="application/vnd.openxmlformats-officedocument.presentationml.comments+xml"/>
  <Override PartName="/ppt/comments/comment22.xml" ContentType="application/vnd.openxmlformats-officedocument.presentationml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comment23.xml" ContentType="application/vnd.openxmlformats-officedocument.presentationml.comment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omments/comment24.xml" ContentType="application/vnd.openxmlformats-officedocument.presentationml.comments+xml"/>
  <Override PartName="/ppt/comments/comment25.xml" ContentType="application/vnd.openxmlformats-officedocument.presentationml.comments+xml"/>
  <Override PartName="/ppt/comments/comment26.xml" ContentType="application/vnd.openxmlformats-officedocument.presentationml.comments+xml"/>
  <Override PartName="/ppt/comments/comment27.xml" ContentType="application/vnd.openxmlformats-officedocument.presentationml.comment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omments/comment28.xml" ContentType="application/vnd.openxmlformats-officedocument.presentationml.comment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omments/comment29.xml" ContentType="application/vnd.openxmlformats-officedocument.presentationml.comment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omments/comment30.xml" ContentType="application/vnd.openxmlformats-officedocument.presentationml.comments+xml"/>
  <Override PartName="/ppt/notesSlides/notesSlide26.xml" ContentType="application/vnd.openxmlformats-officedocument.presentationml.notesSlide+xml"/>
  <Override PartName="/ppt/comments/comment31.xml" ContentType="application/vnd.openxmlformats-officedocument.presentationml.comments+xml"/>
  <Override PartName="/ppt/comments/comment32.xml" ContentType="application/vnd.openxmlformats-officedocument.presentationml.comments+xml"/>
  <Override PartName="/ppt/comments/comment33.xml" ContentType="application/vnd.openxmlformats-officedocument.presentationml.comments+xml"/>
  <Override PartName="/ppt/comments/comment34.xml" ContentType="application/vnd.openxmlformats-officedocument.presentationml.comments+xml"/>
  <Override PartName="/ppt/comments/comment35.xml" ContentType="application/vnd.openxmlformats-officedocument.presentationml.comments+xml"/>
  <Override PartName="/ppt/comments/comment36.xml" ContentType="application/vnd.openxmlformats-officedocument.presentationml.comment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omments/comment37.xml" ContentType="application/vnd.openxmlformats-officedocument.presentationml.comments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omments/comment38.xml" ContentType="application/vnd.openxmlformats-officedocument.presentationml.comments+xml"/>
  <Override PartName="/ppt/comments/comment39.xml" ContentType="application/vnd.openxmlformats-officedocument.presentationml.comments+xml"/>
  <Override PartName="/ppt/comments/comment40.xml" ContentType="application/vnd.openxmlformats-officedocument.presentationml.comments+xml"/>
  <Override PartName="/ppt/comments/comment41.xml" ContentType="application/vnd.openxmlformats-officedocument.presentationml.comments+xml"/>
  <Override PartName="/ppt/comments/comment42.xml" ContentType="application/vnd.openxmlformats-officedocument.presentationml.comments+xml"/>
  <Override PartName="/ppt/comments/comment43.xml" ContentType="application/vnd.openxmlformats-officedocument.presentationml.comments+xml"/>
  <Override PartName="/ppt/comments/comment44.xml" ContentType="application/vnd.openxmlformats-officedocument.presentationml.comments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omments/comment45.xml" ContentType="application/vnd.openxmlformats-officedocument.presentationml.comments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omments/comment46.xml" ContentType="application/vnd.openxmlformats-officedocument.presentationml.comments+xml"/>
  <Override PartName="/ppt/comments/comment47.xml" ContentType="application/vnd.openxmlformats-officedocument.presentationml.comments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comments/comment48.xml" ContentType="application/vnd.openxmlformats-officedocument.presentationml.comments+xml"/>
  <Override PartName="/ppt/notesSlides/notesSlide37.xml" ContentType="application/vnd.openxmlformats-officedocument.presentationml.notesSlide+xml"/>
  <Override PartName="/ppt/comments/comment49.xml" ContentType="application/vnd.openxmlformats-officedocument.presentationml.comment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comments/comment50.xml" ContentType="application/vnd.openxmlformats-officedocument.presentationml.comments+xml"/>
  <Override PartName="/ppt/notesSlides/notesSlide40.xml" ContentType="application/vnd.openxmlformats-officedocument.presentationml.notesSlide+xml"/>
  <Override PartName="/ppt/comments/comment51.xml" ContentType="application/vnd.openxmlformats-officedocument.presentationml.comments+xml"/>
  <Override PartName="/ppt/notesSlides/notesSlide41.xml" ContentType="application/vnd.openxmlformats-officedocument.presentationml.notesSlide+xml"/>
  <Override PartName="/ppt/comments/comment52.xml" ContentType="application/vnd.openxmlformats-officedocument.presentationml.comments+xml"/>
  <Override PartName="/ppt/comments/comment53.xml" ContentType="application/vnd.openxmlformats-officedocument.presentationml.comments+xml"/>
  <Override PartName="/ppt/notesSlides/notesSlide42.xml" ContentType="application/vnd.openxmlformats-officedocument.presentationml.notesSlide+xml"/>
  <Override PartName="/ppt/comments/comment5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1" r:id="rId1"/>
  </p:sldMasterIdLst>
  <p:notesMasterIdLst>
    <p:notesMasterId r:id="rId101"/>
  </p:notesMasterIdLst>
  <p:handoutMasterIdLst>
    <p:handoutMasterId r:id="rId102"/>
  </p:handoutMasterIdLst>
  <p:sldIdLst>
    <p:sldId id="1055" r:id="rId2"/>
    <p:sldId id="1256" r:id="rId3"/>
    <p:sldId id="1257" r:id="rId4"/>
    <p:sldId id="1060" r:id="rId5"/>
    <p:sldId id="1258" r:id="rId6"/>
    <p:sldId id="1075" r:id="rId7"/>
    <p:sldId id="1259" r:id="rId8"/>
    <p:sldId id="1076" r:id="rId9"/>
    <p:sldId id="1260" r:id="rId10"/>
    <p:sldId id="1126" r:id="rId11"/>
    <p:sldId id="1261" r:id="rId12"/>
    <p:sldId id="1077" r:id="rId13"/>
    <p:sldId id="1262" r:id="rId14"/>
    <p:sldId id="1263" r:id="rId15"/>
    <p:sldId id="1249" r:id="rId16"/>
    <p:sldId id="1264" r:id="rId17"/>
    <p:sldId id="1078" r:id="rId18"/>
    <p:sldId id="1265" r:id="rId19"/>
    <p:sldId id="1250" r:id="rId20"/>
    <p:sldId id="1266" r:id="rId21"/>
    <p:sldId id="1133" r:id="rId22"/>
    <p:sldId id="1267" r:id="rId23"/>
    <p:sldId id="1251" r:id="rId24"/>
    <p:sldId id="1268" r:id="rId25"/>
    <p:sldId id="1134" r:id="rId26"/>
    <p:sldId id="1269" r:id="rId27"/>
    <p:sldId id="1135" r:id="rId28"/>
    <p:sldId id="1136" r:id="rId29"/>
    <p:sldId id="1270" r:id="rId30"/>
    <p:sldId id="1137" r:id="rId31"/>
    <p:sldId id="1141" r:id="rId32"/>
    <p:sldId id="1271" r:id="rId33"/>
    <p:sldId id="1272" r:id="rId34"/>
    <p:sldId id="1142" r:id="rId35"/>
    <p:sldId id="1273" r:id="rId36"/>
    <p:sldId id="1274" r:id="rId37"/>
    <p:sldId id="1235" r:id="rId38"/>
    <p:sldId id="1275" r:id="rId39"/>
    <p:sldId id="1143" r:id="rId40"/>
    <p:sldId id="1276" r:id="rId41"/>
    <p:sldId id="1232" r:id="rId42"/>
    <p:sldId id="1277" r:id="rId43"/>
    <p:sldId id="1145" r:id="rId44"/>
    <p:sldId id="1278" r:id="rId45"/>
    <p:sldId id="1233" r:id="rId46"/>
    <p:sldId id="1279" r:id="rId47"/>
    <p:sldId id="1248" r:id="rId48"/>
    <p:sldId id="1280" r:id="rId49"/>
    <p:sldId id="1144" r:id="rId50"/>
    <p:sldId id="1281" r:id="rId51"/>
    <p:sldId id="1242" r:id="rId52"/>
    <p:sldId id="1282" r:id="rId53"/>
    <p:sldId id="1234" r:id="rId54"/>
    <p:sldId id="1283" r:id="rId55"/>
    <p:sldId id="1236" r:id="rId56"/>
    <p:sldId id="1284" r:id="rId57"/>
    <p:sldId id="1241" r:id="rId58"/>
    <p:sldId id="1285" r:id="rId59"/>
    <p:sldId id="1146" r:id="rId60"/>
    <p:sldId id="1286" r:id="rId61"/>
    <p:sldId id="1147" r:id="rId62"/>
    <p:sldId id="1287" r:id="rId63"/>
    <p:sldId id="1214" r:id="rId64"/>
    <p:sldId id="1288" r:id="rId65"/>
    <p:sldId id="1148" r:id="rId66"/>
    <p:sldId id="1206" r:id="rId67"/>
    <p:sldId id="1289" r:id="rId68"/>
    <p:sldId id="1290" r:id="rId69"/>
    <p:sldId id="1291" r:id="rId70"/>
    <p:sldId id="1292" r:id="rId71"/>
    <p:sldId id="1081" r:id="rId72"/>
    <p:sldId id="1293" r:id="rId73"/>
    <p:sldId id="1084" r:id="rId74"/>
    <p:sldId id="1294" r:id="rId75"/>
    <p:sldId id="1239" r:id="rId76"/>
    <p:sldId id="1295" r:id="rId77"/>
    <p:sldId id="1244" r:id="rId78"/>
    <p:sldId id="1296" r:id="rId79"/>
    <p:sldId id="1243" r:id="rId80"/>
    <p:sldId id="1297" r:id="rId81"/>
    <p:sldId id="1240" r:id="rId82"/>
    <p:sldId id="1298" r:id="rId83"/>
    <p:sldId id="1237" r:id="rId84"/>
    <p:sldId id="1299" r:id="rId85"/>
    <p:sldId id="1238" r:id="rId86"/>
    <p:sldId id="1246" r:id="rId87"/>
    <p:sldId id="1300" r:id="rId88"/>
    <p:sldId id="1247" r:id="rId89"/>
    <p:sldId id="1301" r:id="rId90"/>
    <p:sldId id="1302" r:id="rId91"/>
    <p:sldId id="1245" r:id="rId92"/>
    <p:sldId id="1303" r:id="rId93"/>
    <p:sldId id="1304" r:id="rId94"/>
    <p:sldId id="1253" r:id="rId95"/>
    <p:sldId id="1305" r:id="rId96"/>
    <p:sldId id="1306" r:id="rId97"/>
    <p:sldId id="1252" r:id="rId98"/>
    <p:sldId id="1255" r:id="rId99"/>
    <p:sldId id="1254" r:id="rId100"/>
  </p:sldIdLst>
  <p:sldSz cx="9372600" cy="6858000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1pPr>
    <a:lvl2pPr marL="4572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2pPr>
    <a:lvl3pPr marL="9144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3pPr>
    <a:lvl4pPr marL="13716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4pPr>
    <a:lvl5pPr marL="18288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5pPr>
    <a:lvl6pPr marL="22860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6pPr>
    <a:lvl7pPr marL="27432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7pPr>
    <a:lvl8pPr marL="32004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8pPr>
    <a:lvl9pPr marL="36576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1" name="Abishek" initials="AR [66]" lastIdx="1" clrIdx="70">
    <p:extLst/>
  </p:cmAuthor>
  <p:cmAuthor id="1" name="Mary Conlee" initials="MC" lastIdx="1" clrIdx="0"/>
  <p:cmAuthor id="72" name="Abishek" initials="AR [67]" lastIdx="1" clrIdx="71">
    <p:extLst/>
  </p:cmAuthor>
  <p:cmAuthor id="2" name="Mark Kerzner" initials="MK" lastIdx="6" clrIdx="1"/>
  <p:cmAuthor id="73" name="Abishek" initials="AR [68]" lastIdx="1" clrIdx="72">
    <p:extLst/>
  </p:cmAuthor>
  <p:cmAuthor id="3" name="Mary Beth Conlee" initials="MBC" lastIdx="7" clrIdx="2"/>
  <p:cmAuthor id="74" name="Abishek" initials="AR [69]" lastIdx="1" clrIdx="73">
    <p:extLst/>
  </p:cmAuthor>
  <p:cmAuthor id="4" name="Michelle" initials="M" lastIdx="5" clrIdx="3"/>
  <p:cmAuthor id="75" name="Abishek" initials="AR [70]" lastIdx="1" clrIdx="74">
    <p:extLst/>
  </p:cmAuthor>
  <p:cmAuthor id="5" name="Tricia Murphy" initials="TM" lastIdx="4" clrIdx="4">
    <p:extLst/>
  </p:cmAuthor>
  <p:cmAuthor id="76" name="Abishek" initials="AR [71]" lastIdx="1" clrIdx="75">
    <p:extLst/>
  </p:cmAuthor>
  <p:cmAuthor id="6" name="Abishek" initials="AR" lastIdx="1" clrIdx="5">
    <p:extLst/>
  </p:cmAuthor>
  <p:cmAuthor id="77" name="Abishek" initials="AR [72]" lastIdx="1" clrIdx="76">
    <p:extLst/>
  </p:cmAuthor>
  <p:cmAuthor id="7" name="Abishek" initials="AR [2]" lastIdx="1" clrIdx="6">
    <p:extLst/>
  </p:cmAuthor>
  <p:cmAuthor id="78" name="Abishek" initials="AR [73]" lastIdx="1" clrIdx="77">
    <p:extLst/>
  </p:cmAuthor>
  <p:cmAuthor id="8" name="Abishek" initials="AR [3]" lastIdx="1" clrIdx="7">
    <p:extLst/>
  </p:cmAuthor>
  <p:cmAuthor id="79" name="Abishek" initials="AR [74]" lastIdx="1" clrIdx="78">
    <p:extLst/>
  </p:cmAuthor>
  <p:cmAuthor id="9" name="Abishek" initials="AR [4]" lastIdx="1" clrIdx="8">
    <p:extLst/>
  </p:cmAuthor>
  <p:cmAuthor id="80" name="Abishek" initials="AR [75]" lastIdx="1" clrIdx="79">
    <p:extLst/>
  </p:cmAuthor>
  <p:cmAuthor id="10" name="Abishek" initials="AR [5]" lastIdx="1" clrIdx="9">
    <p:extLst/>
  </p:cmAuthor>
  <p:cmAuthor id="81" name="Abishek" initials="AR [76]" lastIdx="1" clrIdx="80">
    <p:extLst/>
  </p:cmAuthor>
  <p:cmAuthor id="11" name="Abishek" initials="AR [6]" lastIdx="1" clrIdx="10">
    <p:extLst/>
  </p:cmAuthor>
  <p:cmAuthor id="12" name="Abishek" initials="AR [7]" lastIdx="1" clrIdx="11">
    <p:extLst/>
  </p:cmAuthor>
  <p:cmAuthor id="13" name="Abishek" initials="AR [8]" lastIdx="1" clrIdx="12">
    <p:extLst/>
  </p:cmAuthor>
  <p:cmAuthor id="14" name="Abishek" initials="AR [9]" lastIdx="1" clrIdx="13">
    <p:extLst/>
  </p:cmAuthor>
  <p:cmAuthor id="15" name="Abishek" initials="AR [10]" lastIdx="1" clrIdx="14">
    <p:extLst/>
  </p:cmAuthor>
  <p:cmAuthor id="16" name="Abishek" initials="AR [11]" lastIdx="1" clrIdx="15">
    <p:extLst/>
  </p:cmAuthor>
  <p:cmAuthor id="17" name="Abishek" initials="AR [12]" lastIdx="1" clrIdx="16">
    <p:extLst/>
  </p:cmAuthor>
  <p:cmAuthor id="18" name="Abishek" initials="AR [13]" lastIdx="1" clrIdx="17">
    <p:extLst/>
  </p:cmAuthor>
  <p:cmAuthor id="19" name="Abishek" initials="AR [14]" lastIdx="1" clrIdx="18">
    <p:extLst/>
  </p:cmAuthor>
  <p:cmAuthor id="20" name="Abishek" initials="AR [15]" lastIdx="1" clrIdx="19">
    <p:extLst/>
  </p:cmAuthor>
  <p:cmAuthor id="21" name="Abishek" initials="AR [16]" lastIdx="1" clrIdx="20">
    <p:extLst/>
  </p:cmAuthor>
  <p:cmAuthor id="22" name="Abishek" initials="AR [17]" lastIdx="1" clrIdx="21">
    <p:extLst/>
  </p:cmAuthor>
  <p:cmAuthor id="23" name="Abishek" initials="AR [18]" lastIdx="1" clrIdx="22">
    <p:extLst/>
  </p:cmAuthor>
  <p:cmAuthor id="24" name="Abishek" initials="AR [19]" lastIdx="1" clrIdx="23">
    <p:extLst/>
  </p:cmAuthor>
  <p:cmAuthor id="25" name="Abishek" initials="AR [20]" lastIdx="1" clrIdx="24">
    <p:extLst/>
  </p:cmAuthor>
  <p:cmAuthor id="26" name="Abishek" initials="AR [21]" lastIdx="1" clrIdx="25">
    <p:extLst/>
  </p:cmAuthor>
  <p:cmAuthor id="27" name="Abishek" initials="AR [22]" lastIdx="1" clrIdx="26">
    <p:extLst/>
  </p:cmAuthor>
  <p:cmAuthor id="28" name="Abishek" initials="AR [23]" lastIdx="1" clrIdx="27">
    <p:extLst/>
  </p:cmAuthor>
  <p:cmAuthor id="29" name="Abishek" initials="AR [24]" lastIdx="1" clrIdx="28">
    <p:extLst/>
  </p:cmAuthor>
  <p:cmAuthor id="30" name="Abishek" initials="AR [25]" lastIdx="1" clrIdx="29">
    <p:extLst/>
  </p:cmAuthor>
  <p:cmAuthor id="31" name="Abishek" initials="AR [26]" lastIdx="1" clrIdx="30">
    <p:extLst/>
  </p:cmAuthor>
  <p:cmAuthor id="32" name="Abishek" initials="AR [27]" lastIdx="1" clrIdx="31">
    <p:extLst/>
  </p:cmAuthor>
  <p:cmAuthor id="33" name="Abishek" initials="AR [28]" lastIdx="1" clrIdx="32">
    <p:extLst/>
  </p:cmAuthor>
  <p:cmAuthor id="34" name="Abishek" initials="AR [29]" lastIdx="1" clrIdx="33">
    <p:extLst/>
  </p:cmAuthor>
  <p:cmAuthor id="35" name="Abishek" initials="AR [30]" lastIdx="1" clrIdx="34">
    <p:extLst/>
  </p:cmAuthor>
  <p:cmAuthor id="36" name="Abishek" initials="AR [31]" lastIdx="1" clrIdx="35">
    <p:extLst/>
  </p:cmAuthor>
  <p:cmAuthor id="37" name="Abishek" initials="AR [32]" lastIdx="1" clrIdx="36">
    <p:extLst/>
  </p:cmAuthor>
  <p:cmAuthor id="38" name="Abishek" initials="AR [33]" lastIdx="1" clrIdx="37">
    <p:extLst/>
  </p:cmAuthor>
  <p:cmAuthor id="39" name="Abishek" initials="AR [34]" lastIdx="1" clrIdx="38">
    <p:extLst/>
  </p:cmAuthor>
  <p:cmAuthor id="40" name="Abishek" initials="AR [35]" lastIdx="1" clrIdx="39">
    <p:extLst/>
  </p:cmAuthor>
  <p:cmAuthor id="41" name="Abishek" initials="AR [36]" lastIdx="1" clrIdx="40">
    <p:extLst/>
  </p:cmAuthor>
  <p:cmAuthor id="42" name="Abishek" initials="AR [37]" lastIdx="1" clrIdx="41">
    <p:extLst/>
  </p:cmAuthor>
  <p:cmAuthor id="43" name="Abishek" initials="AR [38]" lastIdx="1" clrIdx="42">
    <p:extLst/>
  </p:cmAuthor>
  <p:cmAuthor id="44" name="Abishek" initials="AR [39]" lastIdx="1" clrIdx="43">
    <p:extLst/>
  </p:cmAuthor>
  <p:cmAuthor id="45" name="Abishek" initials="AR [40]" lastIdx="1" clrIdx="44">
    <p:extLst/>
  </p:cmAuthor>
  <p:cmAuthor id="46" name="Abishek" initials="AR [41]" lastIdx="1" clrIdx="45">
    <p:extLst/>
  </p:cmAuthor>
  <p:cmAuthor id="47" name="Abishek" initials="AR [42]" lastIdx="1" clrIdx="46">
    <p:extLst/>
  </p:cmAuthor>
  <p:cmAuthor id="48" name="Abishek" initials="AR [43]" lastIdx="1" clrIdx="47">
    <p:extLst/>
  </p:cmAuthor>
  <p:cmAuthor id="49" name="Abishek" initials="AR [44]" lastIdx="1" clrIdx="48">
    <p:extLst/>
  </p:cmAuthor>
  <p:cmAuthor id="50" name="Abishek" initials="AR [45]" lastIdx="1" clrIdx="49">
    <p:extLst/>
  </p:cmAuthor>
  <p:cmAuthor id="51" name="Abishek" initials="AR [46]" lastIdx="1" clrIdx="50">
    <p:extLst/>
  </p:cmAuthor>
  <p:cmAuthor id="52" name="Abishek" initials="AR [47]" lastIdx="1" clrIdx="51">
    <p:extLst/>
  </p:cmAuthor>
  <p:cmAuthor id="53" name="Abishek" initials="AR [48]" lastIdx="1" clrIdx="52">
    <p:extLst/>
  </p:cmAuthor>
  <p:cmAuthor id="54" name="Abishek" initials="AR [49]" lastIdx="1" clrIdx="53">
    <p:extLst/>
  </p:cmAuthor>
  <p:cmAuthor id="55" name="Abishek" initials="AR [50]" lastIdx="1" clrIdx="54">
    <p:extLst/>
  </p:cmAuthor>
  <p:cmAuthor id="56" name="Abishek" initials="AR [51]" lastIdx="1" clrIdx="55">
    <p:extLst/>
  </p:cmAuthor>
  <p:cmAuthor id="57" name="Abishek" initials="AR [52]" lastIdx="1" clrIdx="56">
    <p:extLst/>
  </p:cmAuthor>
  <p:cmAuthor id="58" name="Abishek" initials="AR [53]" lastIdx="1" clrIdx="57">
    <p:extLst/>
  </p:cmAuthor>
  <p:cmAuthor id="59" name="Abishek" initials="AR [54]" lastIdx="1" clrIdx="58">
    <p:extLst/>
  </p:cmAuthor>
  <p:cmAuthor id="60" name="Abishek" initials="AR [55]" lastIdx="1" clrIdx="59">
    <p:extLst/>
  </p:cmAuthor>
  <p:cmAuthor id="61" name="Abishek" initials="AR [56]" lastIdx="1" clrIdx="60">
    <p:extLst/>
  </p:cmAuthor>
  <p:cmAuthor id="62" name="Abishek" initials="AR [57]" lastIdx="1" clrIdx="61">
    <p:extLst/>
  </p:cmAuthor>
  <p:cmAuthor id="63" name="Abishek" initials="AR [58]" lastIdx="1" clrIdx="62">
    <p:extLst/>
  </p:cmAuthor>
  <p:cmAuthor id="64" name="Abishek" initials="AR [59]" lastIdx="1" clrIdx="63">
    <p:extLst/>
  </p:cmAuthor>
  <p:cmAuthor id="65" name="Abishek" initials="AR [60]" lastIdx="1" clrIdx="64">
    <p:extLst/>
  </p:cmAuthor>
  <p:cmAuthor id="66" name="Abishek" initials="AR [61]" lastIdx="1" clrIdx="65">
    <p:extLst/>
  </p:cmAuthor>
  <p:cmAuthor id="67" name="Abishek" initials="AR [62]" lastIdx="1" clrIdx="66">
    <p:extLst/>
  </p:cmAuthor>
  <p:cmAuthor id="68" name="Abishek" initials="AR [63]" lastIdx="1" clrIdx="67">
    <p:extLst/>
  </p:cmAuthor>
  <p:cmAuthor id="69" name="Abishek" initials="AR [64]" lastIdx="1" clrIdx="68">
    <p:extLst/>
  </p:cmAuthor>
  <p:cmAuthor id="70" name="Abishek" initials="AR [65]" lastIdx="1" clrIdx="69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A"/>
    <a:srgbClr val="D6B8EB"/>
    <a:srgbClr val="A77EC7"/>
    <a:srgbClr val="B59BC7"/>
    <a:srgbClr val="C7AAD9"/>
    <a:srgbClr val="C89EDF"/>
    <a:srgbClr val="BD83DF"/>
    <a:srgbClr val="CB89DF"/>
    <a:srgbClr val="CA87D1"/>
    <a:srgbClr val="CF86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1" autoAdjust="0"/>
    <p:restoredTop sz="85930" autoAdjust="0"/>
  </p:normalViewPr>
  <p:slideViewPr>
    <p:cSldViewPr>
      <p:cViewPr>
        <p:scale>
          <a:sx n="57" d="100"/>
          <a:sy n="57" d="100"/>
        </p:scale>
        <p:origin x="184" y="1504"/>
      </p:cViewPr>
      <p:guideLst>
        <p:guide orient="horz" pos="2160"/>
        <p:guide pos="29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>
      <p:cViewPr>
        <p:scale>
          <a:sx n="80" d="100"/>
          <a:sy n="80" d="100"/>
        </p:scale>
        <p:origin x="3296" y="144"/>
      </p:cViewPr>
      <p:guideLst>
        <p:guide orient="horz" pos="3024"/>
        <p:guide pos="23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notesMaster" Target="notesMasters/notesMaster1.xml"/><Relationship Id="rId102" Type="http://schemas.openxmlformats.org/officeDocument/2006/relationships/handoutMaster" Target="handoutMasters/handoutMaster1.xml"/><Relationship Id="rId103" Type="http://schemas.openxmlformats.org/officeDocument/2006/relationships/commentAuthors" Target="commentAuthors.xml"/><Relationship Id="rId104" Type="http://schemas.openxmlformats.org/officeDocument/2006/relationships/presProps" Target="presProps.xml"/><Relationship Id="rId105" Type="http://schemas.openxmlformats.org/officeDocument/2006/relationships/viewProps" Target="viewProps.xml"/><Relationship Id="rId106" Type="http://schemas.openxmlformats.org/officeDocument/2006/relationships/theme" Target="theme/theme1.xml"/><Relationship Id="rId10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6" dt="2018-08-07T14:22:58.633" idx="1">
    <p:pos x="10" y="10"/>
    <p:text>Slide addition at this location - For this deck, none of the slide headers were in order, so they were replaced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6" dt="2018-08-07T14:39:28.260" idx="1">
    <p:pos x="10" y="10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  <p:cm authorId="17" dt="2018-08-07T14:39:40.078" idx="1">
    <p:pos x="106" y="106"/>
    <p:text>Example addition for clarity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8" dt="2018-08-07T14:41:35.603" idx="1">
    <p:pos x="10" y="10"/>
    <p:text>Slide removal permanently - kind of redundant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9" dt="2018-08-07T14:42:00.755" idx="1">
    <p:pos x="10" y="10"/>
    <p:text>Code Snippet Consistency and size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0" dt="2018-08-07T14:42:35.160" idx="1">
    <p:pos x="10" y="10"/>
    <p:text>Slide removal permanently - kind of redundant, and functions have not yet been introduced to the class (so don't mention)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1" dt="2018-08-07T14:44:06.292" idx="1">
    <p:pos x="10" y="10"/>
    <p:text>Minor edits - first introduce simple examples, then lambda functions etc in the next slide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2" dt="2018-08-07T14:45:04.156" idx="1">
    <p:pos x="10" y="10"/>
    <p:text>Slide addition at this location - Contains new and old slide material, mutability vs immutability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3" dt="2018-08-07T14:46:18.965" idx="1">
    <p:pos x="10" y="10"/>
    <p:text>Minor edits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1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4" dt="2018-08-07T14:47:03.728" idx="1">
    <p:pos x="10" y="10"/>
    <p:text>Slide addition at this location - introduces range()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1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5" dt="2018-08-07T14:47:50.236" idx="1">
    <p:pos x="10" y="10"/>
    <p:text>Lab numbers were not at all matching with slides - This is a different convention now, but it can be easily modified to your previous convention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1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6" dt="2018-08-07T14:48:16.612" idx="1">
    <p:pos x="10" y="10"/>
    <p:text>Slide removal from this location - slide has been added previously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8-08-07T14:24:42.427" idx="1">
    <p:pos x="10" y="10"/>
    <p:text>Slide addition at this location - Lesson Objectives were added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7" dt="2018-08-07T14:50:06.419" idx="1">
    <p:pos x="10" y="10"/>
    <p:text>Slide addition at this location - Control Flow (if-else, for loops, while loops) are not a part of "Data Types". They need a new header!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8" dt="2018-08-07T14:51:40.299" idx="1">
    <p:pos x="10" y="10"/>
    <p:text>Minor edits - formatting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9" dt="2018-08-07T14:52:18.444" idx="1">
    <p:pos x="10" y="10"/>
    <p:text>Minor edits - if - elif - else</p:text>
    <p:extLst>
      <p:ext uri="{C676402C-5697-4E1C-873F-D02D1690AC5C}">
        <p15:threadingInfo xmlns:p15="http://schemas.microsoft.com/office/powerpoint/2012/main" timeZoneBias="420"/>
      </p:ext>
    </p:extLst>
  </p:cm>
  <p:cm authorId="31" dt="2018-08-07T14:54:24.788" idx="1">
    <p:pos x="106" y="106"/>
    <p:text>Code Snippet Consistency and size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2" dt="2018-08-07T14:54:41.244" idx="1">
    <p:pos x="106" y="106"/>
    <p:text>Wrong code - == vs =</p:text>
    <p:extLst>
      <p:ext uri="{C676402C-5697-4E1C-873F-D02D1690AC5C}">
        <p15:threadingInfo xmlns:p15="http://schemas.microsoft.com/office/powerpoint/2012/main" timeZoneBias="420"/>
      </p:ext>
    </p:extLst>
  </p:cm>
  <p:cm authorId="33" dt="2018-08-07T14:55:11.116" idx="1">
    <p:pos x="10" y="10"/>
    <p:text>Code Snippet Consistency and size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  <p:cm authorId="34" dt="2018-08-07T14:55:23.779" idx="1">
    <p:pos x="202" y="202"/>
    <p:text>Also, better to write the whole snippet instead of a line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5" dt="2018-08-07T14:56:13.308" idx="1">
    <p:pos x="10" y="10"/>
    <p:text>Lab numbers were not at all matching with slides - This is a different convention now, but it can be easily modified to your previous convention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6" dt="2018-08-07T14:57:19.720" idx="1">
    <p:pos x="10" y="10"/>
    <p:text>Minor edits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7" dt="2018-08-07T14:59:36.041" idx="1">
    <p:pos x="10" y="10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  <p:cm authorId="38" dt="2018-08-07T15:00:15.370" idx="1">
    <p:pos x="106" y="106"/>
    <p:text>Minor edits - formatting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9" dt="2018-08-07T15:01:15.638" idx="1">
    <p:pos x="10" y="10"/>
    <p:text>Correction in code</p:text>
    <p:extLst>
      <p:ext uri="{C676402C-5697-4E1C-873F-D02D1690AC5C}">
        <p15:threadingInfo xmlns:p15="http://schemas.microsoft.com/office/powerpoint/2012/main" timeZoneBias="420"/>
      </p:ext>
    </p:extLst>
  </p:cm>
  <p:cm authorId="40" dt="2018-08-07T15:01:22.865" idx="1">
    <p:pos x="106" y="106"/>
    <p:text>Minor edits - formatting</p:text>
    <p:extLst>
      <p:ext uri="{C676402C-5697-4E1C-873F-D02D1690AC5C}">
        <p15:threadingInfo xmlns:p15="http://schemas.microsoft.com/office/powerpoint/2012/main" timeZoneBias="420"/>
      </p:ext>
    </p:extLst>
  </p:cm>
  <p:cm authorId="41" dt="2018-08-07T15:01:31.198" idx="1">
    <p:pos x="202" y="202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2" dt="2018-08-07T15:02:06.330" idx="1">
    <p:pos x="10" y="10"/>
    <p:text>Lab numbers were not at all matching with slides - This is a different convention now, but it can be easily modified to your previous convention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3" dt="2018-08-07T15:03:17.713" idx="1">
    <p:pos x="10" y="10"/>
    <p:text>Slide addition at this location - The old functions header slide has ("Datatypes", "Functions", "Packages" and "Pandas") which is wrong!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8" dt="2018-08-07T14:26:59.554" idx="1">
    <p:pos x="10" y="10"/>
    <p:text>Slide addition at this location - Operators are different from data types. Cannot be same header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4" dt="2018-08-07T15:05:51.448" idx="1">
    <p:pos x="10" y="10"/>
    <p:text>Minor edits - Between the current and next slide, information is consistent</p:text>
    <p:extLst>
      <p:ext uri="{C676402C-5697-4E1C-873F-D02D1690AC5C}">
        <p15:threadingInfo xmlns:p15="http://schemas.microsoft.com/office/powerpoint/2012/main" timeZoneBias="420"/>
      </p:ext>
    </p:extLst>
  </p:cm>
  <p:cm authorId="45" dt="2018-08-07T15:06:42.085" idx="1">
    <p:pos x="106" y="106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6" dt="2018-08-07T15:07:03.872" idx="1">
    <p:pos x="10" y="10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7" dt="2018-08-07T15:08:41.364" idx="1">
    <p:pos x="10" y="10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8" dt="2018-08-07T15:10:03.657" idx="1">
    <p:pos x="10" y="10"/>
    <p:text>Slide addition at this location - Lambda, Map, Filter and Reduce come together in Python. They must be taught together</p:text>
    <p:extLst>
      <p:ext uri="{C676402C-5697-4E1C-873F-D02D1690AC5C}">
        <p15:threadingInfo xmlns:p15="http://schemas.microsoft.com/office/powerpoint/2012/main" timeZoneBias="420"/>
      </p:ext>
    </p:extLst>
  </p:cm>
  <p:cm authorId="49" dt="2018-08-07T15:10:35.622" idx="1">
    <p:pos x="106" y="106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0" dt="2018-08-07T15:11:00.106" idx="1">
    <p:pos x="10" y="10"/>
    <p:text>Slide addition at this location - Lambda, Map, Filter and Reduce come together in Python. They must be taught together</p:text>
    <p:extLst>
      <p:ext uri="{C676402C-5697-4E1C-873F-D02D1690AC5C}">
        <p15:threadingInfo xmlns:p15="http://schemas.microsoft.com/office/powerpoint/2012/main" timeZoneBias="420"/>
      </p:ext>
    </p:extLst>
  </p:cm>
  <p:cm authorId="53" dt="2018-08-07T15:11:15.422" idx="1">
    <p:pos x="106" y="106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1" dt="2018-08-07T15:11:03.324" idx="1">
    <p:pos x="10" y="10"/>
    <p:text>Slide addition at this location - Lambda, Map, Filter and Reduce come together in Python. They must be taught together</p:text>
    <p:extLst>
      <p:ext uri="{C676402C-5697-4E1C-873F-D02D1690AC5C}">
        <p15:threadingInfo xmlns:p15="http://schemas.microsoft.com/office/powerpoint/2012/main" timeZoneBias="420"/>
      </p:ext>
    </p:extLst>
  </p:cm>
  <p:cm authorId="54" dt="2018-08-07T15:11:18.574" idx="1">
    <p:pos x="106" y="106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2" dt="2018-08-07T15:11:06.816" idx="1">
    <p:pos x="10" y="10"/>
    <p:text>Slide addition at this location - Lambda, Map, Filter and Reduce come together in Python. They must be taught together</p:text>
    <p:extLst>
      <p:ext uri="{C676402C-5697-4E1C-873F-D02D1690AC5C}">
        <p15:threadingInfo xmlns:p15="http://schemas.microsoft.com/office/powerpoint/2012/main" timeZoneBias="420"/>
      </p:ext>
    </p:extLst>
  </p:cm>
  <p:cm authorId="55" dt="2018-08-07T15:11:22.341" idx="1">
    <p:pos x="106" y="106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6" dt="2018-08-07T15:27:54.248" idx="1">
    <p:pos x="10" y="10"/>
    <p:text>Lab numbers were not at all matching with slides - This is a different convention now, but it can be easily modified to your previous convention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7" dt="2018-08-07T15:28:48.009" idx="1">
    <p:pos x="10" y="10"/>
    <p:text>Slide addition at this location - The old strings header slide suddenly misses the previous headers like "Functions"!?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8" dt="2018-08-07T15:30:20.931" idx="1">
    <p:pos x="10" y="10"/>
    <p:text>No change - only footer to be added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9" dt="2018-08-07T14:30:11.444" idx="1">
    <p:pos x="10" y="10"/>
    <p:text>Slide addition at this location - header for data types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9" dt="2018-08-07T15:30:55.660" idx="1">
    <p:pos x="10" y="10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  <p:cm authorId="60" dt="2018-08-07T15:31:03.583" idx="1">
    <p:pos x="106" y="106"/>
    <p:text>Type input and output to show whats going on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61" dt="2018-08-07T15:31:46.894" idx="1">
    <p:pos x="10" y="10"/>
    <p:text>Minor edits - added examples for clarity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62" dt="2018-08-07T15:32:25.545" idx="1">
    <p:pos x="10" y="10"/>
    <p:text>No change - only footer to be added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65" dt="2018-08-07T15:33:49.057" idx="1">
    <p:pos x="10" y="10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  <p:cm authorId="66" dt="2018-08-07T15:33:58.074" idx="1">
    <p:pos x="106" y="106"/>
    <p:text>Include correct input and output for clarity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67" dt="2018-08-07T15:34:25.132" idx="1">
    <p:pos x="10" y="10"/>
    <p:text>Slide removal from this location - slide has been added previously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68" dt="2018-08-07T15:35:11.639" idx="1">
    <p:pos x="10" y="10"/>
    <p:text>Lab numbers were not at all matching with slides - This is a different convention now, but it can be easily modified to your previous convention
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69" dt="2018-08-07T15:35:52.833" idx="1">
    <p:pos x="10" y="10"/>
    <p:text>Slide addition at this location - The old header file doesn't have previous headers! (Functions, Strings etc missing!?)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0" dt="2018-08-07T15:37:11.717" idx="1">
    <p:pos x="10" y="10"/>
    <p:text>Slide addition at this location - The deck did not contain a slide for opening files!</p:text>
    <p:extLst>
      <p:ext uri="{C676402C-5697-4E1C-873F-D02D1690AC5C}">
        <p15:threadingInfo xmlns:p15="http://schemas.microsoft.com/office/powerpoint/2012/main" timeZoneBias="420"/>
      </p:ext>
    </p:extLst>
  </p:cm>
  <p:cm authorId="72" dt="2018-08-07T15:38:12.869" idx="1">
    <p:pos x="106" y="106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1" dt="2018-08-07T15:37:47.542" idx="1">
    <p:pos x="10" y="10"/>
    <p:text>Slide addition at this location - Files comes with exception handling and is convenient to teach them together</p:text>
    <p:extLst>
      <p:ext uri="{C676402C-5697-4E1C-873F-D02D1690AC5C}">
        <p15:threadingInfo xmlns:p15="http://schemas.microsoft.com/office/powerpoint/2012/main" timeZoneBias="420"/>
      </p:ext>
    </p:extLst>
  </p:cm>
  <p:cm authorId="73" dt="2018-08-07T15:38:26.967" idx="1">
    <p:pos x="106" y="106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4" dt="2018-08-07T15:39:15.456" idx="1">
    <p:pos x="10" y="10"/>
    <p:text>There was no LAB slide at this location for Files</p:text>
    <p:extLst>
      <p:ext uri="{C676402C-5697-4E1C-873F-D02D1690AC5C}">
        <p15:threadingInfo xmlns:p15="http://schemas.microsoft.com/office/powerpoint/2012/main" timeZoneBias="420"/>
      </p:ext>
    </p:extLst>
  </p:cm>
  <p:cm authorId="75" dt="2018-08-07T15:39:33.460" idx="1">
    <p:pos x="106" y="106"/>
    <p:text>Lab numbers were not at all matching with slides - This is a different convention now, but it can be easily modified to your previous convention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0" dt="2018-08-07T14:31:40.750" idx="1">
    <p:pos x="10" y="10"/>
    <p:text>Minor edits - full stop etc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7" dt="2018-08-07T15:41:24.297" idx="1">
    <p:pos x="10" y="10"/>
    <p:text>Slide addition at this location - you see the header slide has again missed Functions, Strings, Exception handling etc, thus the replacement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8" dt="2018-08-07T15:42:18.322" idx="1">
    <p:pos x="10" y="10"/>
    <p:text>Slide addition at this location - This example code snippet clearly shows implementation and clocked execution of code in parallel threads. The output shows thread 1 and thread 2 are running in parallel. I believe it is more than sufficient to highlight what the inputs and outputs are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9" dt="2018-08-07T15:43:58.666" idx="1">
    <p:pos x="10" y="10"/>
    <p:text>Slide removal permanently - not formatted, ambiguous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80" dt="2018-08-07T15:44:20.044" idx="1">
    <p:pos x="10" y="10"/>
    <p:text>Slide removal permanently - kind of redundant, thread safety is not too important + is confusing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81" dt="2018-08-07T15:44:59.235" idx="1">
    <p:pos x="10" y="10"/>
    <p:text>Slide removal permanently - not too relevant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1" dt="2018-08-07T14:32:19.311" idx="1">
    <p:pos x="10" y="10"/>
    <p:text>Minor edits - long no longer exists in Python 3. That was old.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3" dt="2018-08-07T14:33:19.998" idx="1">
    <p:pos x="106" y="106"/>
    <p:text>No change - only footer to be added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4" dt="2018-08-07T14:34:47.612" idx="1">
    <p:pos x="10" y="10"/>
    <p:text>Code Snippet Consistency and size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5" dt="2018-08-07T14:38:29.729" idx="1">
    <p:pos x="10" y="10"/>
    <p:text>Code Snippet Consistency and size - (Input: Pink + Bold with arrows), (Output: Black + Non-Bold)</p:text>
    <p:extLst>
      <p:ext uri="{C676402C-5697-4E1C-873F-D02D1690AC5C}">
        <p15:threadingInfo xmlns:p15="http://schemas.microsoft.com/office/powerpoint/2012/main" timeZoneBias="4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3363"/>
            <a:ext cx="3170238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03" tIns="48303" rIns="96603" bIns="48303" numCol="1" anchor="b" anchorCtr="0" compatLnSpc="1">
            <a:prstTxWarp prst="textNoShape">
              <a:avLst/>
            </a:prstTxWarp>
          </a:bodyPr>
          <a:lstStyle>
            <a:lvl1pPr defTabSz="96520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dirty="0"/>
              <a:t>Copyright © 2017 Elephant Scale. All rights reserved.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3363"/>
            <a:ext cx="3170237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03" tIns="48303" rIns="96603" bIns="48303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97E62689-8C7D-4291-A094-4E689FEC4C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2915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tiff>
</file>

<file path=ppt/media/image4.gif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4813" y="473075"/>
            <a:ext cx="6492875" cy="4751388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8280" name="Rectangle 8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365250" y="9388475"/>
            <a:ext cx="4578350" cy="173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1" compatLnSpc="1">
            <a:prstTxWarp prst="textNoShape">
              <a:avLst/>
            </a:prstTxWarp>
          </a:bodyPr>
          <a:lstStyle>
            <a:lvl1pPr algn="ctr" defTabSz="965200" eaLnBrk="0" hangingPunct="0">
              <a:defRPr sz="900">
                <a:latin typeface="Arial" charset="0"/>
              </a:defRPr>
            </a:lvl1pPr>
          </a:lstStyle>
          <a:p>
            <a:pPr>
              <a:defRPr/>
            </a:pPr>
            <a:r>
              <a:rPr lang="en-US" dirty="0"/>
              <a:t>Copyright © 2017 Elephant Scale. All rights reserved.</a:t>
            </a:r>
          </a:p>
        </p:txBody>
      </p:sp>
      <p:sp>
        <p:nvSpPr>
          <p:cNvPr id="438281" name="Rectangle 9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400800" y="9388475"/>
            <a:ext cx="554038" cy="173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defTabSz="965200" eaLnBrk="0" hangingPunct="0">
              <a:defRPr b="1">
                <a:latin typeface="Arial" charset="0"/>
              </a:defRPr>
            </a:lvl1pPr>
          </a:lstStyle>
          <a:p>
            <a:pPr>
              <a:defRPr/>
            </a:pPr>
            <a:fld id="{EFAADD5D-AF76-45EE-AA5F-6DAC73BF16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38306" name="Text Box 34"/>
          <p:cNvSpPr txBox="1">
            <a:spLocks noChangeArrowheads="1"/>
          </p:cNvSpPr>
          <p:nvPr/>
        </p:nvSpPr>
        <p:spPr bwMode="auto">
          <a:xfrm>
            <a:off x="271463" y="5176838"/>
            <a:ext cx="617537" cy="25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6386" tIns="48194" rIns="96386" bIns="48194"/>
          <a:lstStyle/>
          <a:p>
            <a:pPr defTabSz="960438">
              <a:defRPr/>
            </a:pPr>
            <a:r>
              <a:rPr lang="en-US" sz="1200" b="1" u="sng" dirty="0">
                <a:latin typeface="Times New Roman" pitchFamily="18" charset="0"/>
                <a:cs typeface="Times New Roman" pitchFamily="18" charset="0"/>
              </a:rPr>
              <a:t>Notes:</a:t>
            </a:r>
          </a:p>
        </p:txBody>
      </p:sp>
      <p:sp>
        <p:nvSpPr>
          <p:cNvPr id="438309" name="Rectangle 37"/>
          <p:cNvSpPr>
            <a:spLocks noGrp="1" noChangeArrowheads="1"/>
          </p:cNvSpPr>
          <p:nvPr>
            <p:ph type="body" sz="quarter" idx="3"/>
          </p:nvPr>
        </p:nvSpPr>
        <p:spPr bwMode="gray">
          <a:xfrm>
            <a:off x="322263" y="5462588"/>
            <a:ext cx="6607175" cy="3751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37" tIns="45768" rIns="91537" bIns="4576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438317" name="Line 45"/>
          <p:cNvSpPr>
            <a:spLocks noChangeShapeType="1"/>
          </p:cNvSpPr>
          <p:nvPr/>
        </p:nvSpPr>
        <p:spPr bwMode="auto">
          <a:xfrm>
            <a:off x="322263" y="9324975"/>
            <a:ext cx="6653212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/>
          <a:lstStyle/>
          <a:p>
            <a:pPr algn="ctr">
              <a:spcBef>
                <a:spcPct val="30000"/>
              </a:spcBef>
              <a:defRPr/>
            </a:pPr>
            <a:endParaRPr lang="en-US" dirty="0">
              <a:latin typeface="Garamond" pitchFamily="-11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3744030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168275" indent="-168275" algn="l" rtl="0" eaLnBrk="0" fontAlgn="base" hangingPunct="0">
      <a:spcBef>
        <a:spcPct val="30000"/>
      </a:spcBef>
      <a:spcAft>
        <a:spcPct val="0"/>
      </a:spcAft>
      <a:buSzPct val="65000"/>
      <a:buFont typeface="Wingdings" pitchFamily="2" charset="2"/>
      <a:buChar char=""/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 pitchFamily="-110" charset="-128"/>
      </a:defRPr>
    </a:lvl1pPr>
    <a:lvl2pPr marL="452438" indent="-169863" algn="l" rtl="0" eaLnBrk="0" fontAlgn="base" hangingPunct="0">
      <a:spcBef>
        <a:spcPct val="30000"/>
      </a:spcBef>
      <a:spcAft>
        <a:spcPct val="0"/>
      </a:spcAft>
      <a:buChar char="–"/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2pPr>
    <a:lvl3pPr marL="744538" indent="-173038" algn="l" rtl="0" eaLnBrk="0" fontAlgn="base" hangingPunct="0">
      <a:spcBef>
        <a:spcPct val="30000"/>
      </a:spcBef>
      <a:spcAft>
        <a:spcPct val="0"/>
      </a:spcAft>
      <a:buChar char="•"/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2530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231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2717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17645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1787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002313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2624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Java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isApple</a:t>
            </a:r>
            <a:r>
              <a:rPr lang="en-US" dirty="0" smtClean="0"/>
              <a:t> =  (fruit == ‘Apple’) ? true: false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3409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3810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446401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08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42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63194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9091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368265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9795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NOTE: Python also</a:t>
            </a:r>
            <a:r>
              <a:rPr lang="en-US" baseline="0" dirty="0" smtClean="0"/>
              <a:t> has methods associated with Classes similar to Java. </a:t>
            </a:r>
          </a:p>
          <a:p>
            <a:r>
              <a:rPr lang="en-US" baseline="0" dirty="0" smtClean="0"/>
              <a:t>Functions do not deal with classes. All arguments required by a function must be passed to it explicitly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9119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3925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2946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33835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8358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27175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337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1371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947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0048909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3558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806777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90895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7016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92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8862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36207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348775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165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63257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203910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96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50692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8275" marR="0" lvl="0" indent="-168275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Pct val="65000"/>
              <a:buFont typeface="Wingdings" pitchFamily="2" charset="2"/>
              <a:buNone/>
              <a:tabLst/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97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89447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99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132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96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928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710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Lists are usually homogeneous in practice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208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067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 preferRelativeResize="0">
            <a:picLocks noChangeArrowheads="1"/>
          </p:cNvPicPr>
          <p:nvPr/>
        </p:nvPicPr>
        <p:blipFill rotWithShape="1">
          <a:blip r:embed="rId2"/>
          <a:srcRect t="19473"/>
          <a:stretch/>
        </p:blipFill>
        <p:spPr bwMode="auto">
          <a:xfrm>
            <a:off x="0" y="-1488"/>
            <a:ext cx="2498725" cy="6867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04898" name="Rectangle 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498725" y="4119563"/>
            <a:ext cx="6335713" cy="457200"/>
          </a:xfrm>
        </p:spPr>
        <p:txBody>
          <a:bodyPr>
            <a:spAutoFit/>
          </a:bodyPr>
          <a:lstStyle>
            <a:lvl1pPr marL="0" indent="0" algn="r">
              <a:buFont typeface="Monotype Sorts" pitchFamily="-110" charset="2"/>
              <a:buNone/>
              <a:defRPr sz="20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04900" name="Rectangle 4"/>
          <p:cNvSpPr>
            <a:spLocks noGrp="1" noChangeArrowheads="1"/>
          </p:cNvSpPr>
          <p:nvPr>
            <p:ph type="ctrTitle" sz="quarter"/>
          </p:nvPr>
        </p:nvSpPr>
        <p:spPr>
          <a:xfrm>
            <a:off x="704850" y="2667000"/>
            <a:ext cx="8121650" cy="1214438"/>
          </a:xfrm>
        </p:spPr>
        <p:txBody>
          <a:bodyPr lIns="91440" anchor="ctr"/>
          <a:lstStyle>
            <a:lvl1pPr algn="ctr" defTabSz="1825625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0"/>
            <a:ext cx="8667750" cy="690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34950" y="822325"/>
            <a:ext cx="4375150" cy="564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762500" y="822325"/>
            <a:ext cx="4375150" cy="2744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762500" y="3719513"/>
            <a:ext cx="4375150" cy="2746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0E4B02-67B9-4228-B08B-2561CEE6B94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0"/>
            <a:ext cx="8667750" cy="690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34950" y="822325"/>
            <a:ext cx="4375150" cy="564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2500" y="822325"/>
            <a:ext cx="4375150" cy="564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6CC632-9864-46F1-8EAB-FCD3BB9CEC9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4950" y="822325"/>
            <a:ext cx="8902700" cy="564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03876" name="Rectangle 4"/>
          <p:cNvSpPr>
            <a:spLocks noGrp="1" noChangeArrowheads="1"/>
          </p:cNvSpPr>
          <p:nvPr>
            <p:ph type="sldNum" sz="quarter" idx="4"/>
          </p:nvPr>
        </p:nvSpPr>
        <p:spPr bwMode="hidden">
          <a:xfrm>
            <a:off x="8777288" y="6580188"/>
            <a:ext cx="546100" cy="225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b="1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77EF9825-4C23-4085-A4E3-B5565466BD9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03877" name="Rectangle 5"/>
          <p:cNvSpPr>
            <a:spLocks noGrp="1" noChangeArrowheads="1"/>
          </p:cNvSpPr>
          <p:nvPr>
            <p:ph type="ftr" sz="quarter" idx="3"/>
          </p:nvPr>
        </p:nvSpPr>
        <p:spPr bwMode="hidden">
          <a:xfrm>
            <a:off x="234950" y="6638918"/>
            <a:ext cx="5441950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ctr" eaLnBrk="0" hangingPunct="0">
              <a:spcBef>
                <a:spcPct val="0"/>
              </a:spcBef>
              <a:defRPr sz="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  <p:pic>
        <p:nvPicPr>
          <p:cNvPr id="1030" name="Picture 6"/>
          <p:cNvPicPr preferRelativeResize="0"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ltGray">
          <a:xfrm>
            <a:off x="0" y="0"/>
            <a:ext cx="704850" cy="690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Rectangle 7"/>
          <p:cNvSpPr>
            <a:spLocks noGrp="1" noChangeArrowheads="1"/>
          </p:cNvSpPr>
          <p:nvPr>
            <p:ph type="title"/>
          </p:nvPr>
        </p:nvSpPr>
        <p:spPr bwMode="invGray">
          <a:xfrm>
            <a:off x="704850" y="0"/>
            <a:ext cx="8667750" cy="690563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6" r:id="rId1"/>
    <p:sldLayoutId id="2147483655" r:id="rId2"/>
    <p:sldLayoutId id="2147483654" r:id="rId3"/>
    <p:sldLayoutId id="2147483653" r:id="rId4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+mj-lt"/>
          <a:ea typeface="ＭＳ Ｐゴシック" pitchFamily="-110" charset="-128"/>
          <a:cs typeface="ＭＳ Ｐゴシック" pitchFamily="-110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9pPr>
    </p:titleStyle>
    <p:bodyStyle>
      <a:lvl1pPr marL="290513" indent="-290513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65000"/>
        <a:buFont typeface="Wingdings" pitchFamily="2" charset="2"/>
        <a:buChar char=""/>
        <a:defRPr sz="2400">
          <a:solidFill>
            <a:srgbClr val="000000"/>
          </a:solidFill>
          <a:latin typeface="+mn-lt"/>
          <a:ea typeface="ＭＳ Ｐゴシック" pitchFamily="-110" charset="-128"/>
          <a:cs typeface="ＭＳ Ｐゴシック" pitchFamily="-110" charset="-128"/>
        </a:defRPr>
      </a:lvl1pPr>
      <a:lvl2pPr marL="633413" indent="-22860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Char char="–"/>
        <a:defRPr sz="2200">
          <a:solidFill>
            <a:srgbClr val="000000"/>
          </a:solidFill>
          <a:latin typeface="+mn-lt"/>
          <a:ea typeface="ＭＳ Ｐゴシック" pitchFamily="-110" charset="-128"/>
          <a:cs typeface="ＭＳ Ｐゴシック"/>
        </a:defRPr>
      </a:lvl2pPr>
      <a:lvl3pPr marL="969963" indent="-22225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rgbClr val="000000"/>
          </a:solidFill>
          <a:latin typeface="+mn-lt"/>
          <a:ea typeface="ＭＳ Ｐゴシック" pitchFamily="-110" charset="-128"/>
          <a:cs typeface="ＭＳ Ｐゴシック"/>
        </a:defRPr>
      </a:lvl3pPr>
      <a:lvl4pPr marL="1258888" indent="-228600" algn="l" rtl="0" eaLnBrk="0" fontAlgn="base" hangingPunct="0">
        <a:spcBef>
          <a:spcPct val="0"/>
        </a:spcBef>
        <a:spcAft>
          <a:spcPct val="0"/>
        </a:spcAft>
        <a:buClr>
          <a:srgbClr val="5F5F5F"/>
        </a:buClr>
        <a:buSzPct val="65000"/>
        <a:buFont typeface="Arial Bold" pitchFamily="34" charset="0"/>
        <a:buChar char="‒"/>
        <a:defRPr lang="en-US" dirty="0">
          <a:solidFill>
            <a:srgbClr val="000000"/>
          </a:solidFill>
          <a:latin typeface="+mn-lt"/>
          <a:ea typeface="ＭＳ Ｐゴシック" pitchFamily="-110" charset="-128"/>
          <a:cs typeface="ＭＳ Ｐゴシック"/>
        </a:defRPr>
      </a:lvl4pPr>
      <a:lvl5pPr marL="20558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  <a:cs typeface="ＭＳ Ｐゴシック"/>
        </a:defRPr>
      </a:lvl5pPr>
      <a:lvl6pPr marL="25130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6pPr>
      <a:lvl7pPr marL="29702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7pPr>
      <a:lvl8pPr marL="34274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8pPr>
      <a:lvl9pPr marL="38846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comments" Target="../comments/commen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2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2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2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comments" Target="../comments/comment2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comments" Target="../comments/comment2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2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2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Relationship Id="rId3" Type="http://schemas.openxmlformats.org/officeDocument/2006/relationships/comments" Target="../comments/comment2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comments" Target="../comments/comment2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comments" Target="../comments/comment2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comments" Target="../comments/comment30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comments" Target="../comments/comment3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3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3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3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3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comments" Target="../comments/comment3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comments" Target="../comments/comment3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comments" Target="../comments/comment38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39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40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4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4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4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4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comments" Target="../comments/comment4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comments" Target="../comments/comment4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4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comments" Target="../comments/comment48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comments" Target="../comments/comment4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comments" Target="../comments/comment50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comments" Target="../comments/comment5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comments" Target="../comments/comment5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5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comments" Target="../comments/comment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Python Language Basics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BC26FDFF-A881-B54A-89AC-EC94B69A8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Introduction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Data Types </a:t>
            </a: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solidFill>
                  <a:schemeClr val="bg2"/>
                </a:solidFill>
                <a:ea typeface="ＭＳ Ｐゴシック"/>
              </a:rPr>
              <a:t>NumPy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/>
              <a:t>Packages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Pandas</a:t>
            </a: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777919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Operators: Bitwise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7012280"/>
              </p:ext>
            </p:extLst>
          </p:nvPr>
        </p:nvGraphicFramePr>
        <p:xfrm>
          <a:off x="876300" y="1676398"/>
          <a:ext cx="7010400" cy="3783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68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Bitwise 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&amp;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Bitwise 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|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Bitwise </a:t>
                      </a:r>
                      <a:r>
                        <a:rPr lang="en-US" dirty="0" err="1"/>
                        <a:t>Xor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^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^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Bitwise 1’s complement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Logical shift 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&lt;&lt;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&lt;&lt;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Logical Shift 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&gt;&gt;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&gt;&gt;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3039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Operators: Bitwise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533525" y="1773075"/>
          <a:ext cx="7010400" cy="3783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68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Bitwise 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&amp;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Bitwise 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|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Bitwise </a:t>
                      </a:r>
                      <a:r>
                        <a:rPr lang="en-US" dirty="0" err="1"/>
                        <a:t>Xor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^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^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Bitwise 1’s complement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Logical shift 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&lt;&lt;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&lt;&lt;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Logical Shift 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&gt;&gt;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&gt;&gt;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8779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Operators: Comparison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412871"/>
              </p:ext>
            </p:extLst>
          </p:nvPr>
        </p:nvGraphicFramePr>
        <p:xfrm>
          <a:off x="1181100" y="1524000"/>
          <a:ext cx="6392178" cy="3648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072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13072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3072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Comparison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less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/>
                        <a:t>a &lt;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Greater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&gt;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Less than equal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&lt;=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815071">
                <a:tc>
                  <a:txBody>
                    <a:bodyPr/>
                    <a:lstStyle/>
                    <a:p>
                      <a:r>
                        <a:rPr lang="en-US" dirty="0"/>
                        <a:t>Greater than equal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&gt;=</a:t>
                      </a:r>
                      <a:r>
                        <a:rPr lang="en-US" baseline="0" dirty="0"/>
                        <a:t>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Equal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==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Not</a:t>
                      </a:r>
                      <a:r>
                        <a:rPr lang="en-US" baseline="0" dirty="0"/>
                        <a:t> equal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!=</a:t>
                      </a:r>
                      <a:r>
                        <a:rPr lang="en-US" baseline="0" dirty="0"/>
                        <a:t>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6372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Operators: Comparison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1562100" y="1840533"/>
          <a:ext cx="6392178" cy="3648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072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13072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3072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Comparison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less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/>
                        <a:t>a &lt;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Greater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&gt;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Less than equal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&lt;=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815071">
                <a:tc>
                  <a:txBody>
                    <a:bodyPr/>
                    <a:lstStyle/>
                    <a:p>
                      <a:r>
                        <a:rPr lang="en-US" dirty="0"/>
                        <a:t>Greater than equal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&gt;=</a:t>
                      </a:r>
                      <a:r>
                        <a:rPr lang="en-US" baseline="0" dirty="0"/>
                        <a:t>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Equal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==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72224">
                <a:tc>
                  <a:txBody>
                    <a:bodyPr/>
                    <a:lstStyle/>
                    <a:p>
                      <a:r>
                        <a:rPr lang="en-US" dirty="0"/>
                        <a:t>Not</a:t>
                      </a:r>
                      <a:r>
                        <a:rPr lang="en-US" baseline="0" dirty="0"/>
                        <a:t> equal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!=</a:t>
                      </a:r>
                      <a:r>
                        <a:rPr lang="en-US" baseline="0" dirty="0"/>
                        <a:t>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9200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smtClean="0">
                <a:ea typeface="ＭＳ Ｐゴシック"/>
                <a:cs typeface="ＭＳ Ｐゴシック"/>
              </a:rPr>
              <a:t>Data Types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BC26FDFF-A881-B54A-89AC-EC94B69A8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3810000"/>
            <a:ext cx="6472238" cy="298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Operators</a:t>
            </a:r>
          </a:p>
          <a:p>
            <a:pPr marL="404813" lvl="1" indent="0" algn="r">
              <a:buFontTx/>
              <a:buNone/>
            </a:pPr>
            <a:r>
              <a:rPr lang="en-US" sz="2000" b="1" kern="0" dirty="0" smtClean="0">
                <a:solidFill>
                  <a:schemeClr val="accent2"/>
                </a:solidFill>
                <a:ea typeface="ＭＳ Ｐゴシック"/>
              </a:rPr>
              <a:t>Data </a:t>
            </a:r>
            <a:r>
              <a:rPr lang="en-US" sz="2000" b="1" kern="0" dirty="0">
                <a:solidFill>
                  <a:schemeClr val="accent2"/>
                </a:solidFill>
                <a:ea typeface="ＭＳ Ｐゴシック"/>
              </a:rPr>
              <a:t>Types 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Control Flow and Comprehensions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Functions</a:t>
            </a:r>
            <a:endParaRPr lang="en-US" sz="20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smtClean="0"/>
              <a:t>Strings</a:t>
            </a:r>
            <a:endParaRPr lang="en-US" sz="2000" kern="0" dirty="0"/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Files and Exception Handling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Multithreaded Programming</a:t>
            </a:r>
            <a:endParaRPr lang="en-US" sz="1600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>
                <a:ea typeface="ＭＳ Ｐゴシック"/>
              </a:rPr>
              <a:t>Object Oriented Programming</a:t>
            </a:r>
            <a:endParaRPr lang="en-US" sz="2000" kern="0" dirty="0" smtClean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998283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96FEBF-C53C-A943-A925-73159AD67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B81C23E-FFDE-014E-AC2D-B6767D8B8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has no value types or primitive types</a:t>
            </a:r>
          </a:p>
          <a:p>
            <a:r>
              <a:rPr lang="en-US" dirty="0"/>
              <a:t>Everything is an object.</a:t>
            </a:r>
          </a:p>
          <a:p>
            <a:pPr lvl="1"/>
            <a:r>
              <a:rPr lang="en-US" dirty="0"/>
              <a:t>Objects are referred to by reference.</a:t>
            </a:r>
          </a:p>
          <a:p>
            <a:pPr lvl="1"/>
            <a:r>
              <a:rPr lang="en-US" dirty="0"/>
              <a:t>Even simple integers are references.</a:t>
            </a:r>
          </a:p>
          <a:p>
            <a:r>
              <a:rPr lang="en-US" dirty="0"/>
              <a:t>Variables are always references</a:t>
            </a:r>
          </a:p>
          <a:p>
            <a:pPr lvl="1"/>
            <a:r>
              <a:rPr lang="en-US" dirty="0"/>
              <a:t>References are untyped. (loose typing)</a:t>
            </a:r>
          </a:p>
          <a:p>
            <a:pPr lvl="1"/>
            <a:r>
              <a:rPr lang="en-US" dirty="0"/>
              <a:t>References can point to anything.</a:t>
            </a:r>
          </a:p>
          <a:p>
            <a:r>
              <a:rPr lang="en-US" dirty="0"/>
              <a:t>Some types are immutable (can’t be changed)</a:t>
            </a:r>
          </a:p>
          <a:p>
            <a:pPr lvl="1"/>
            <a:r>
              <a:rPr lang="en-US" dirty="0"/>
              <a:t>most numeric types</a:t>
            </a:r>
          </a:p>
          <a:p>
            <a:pPr lvl="1"/>
            <a:r>
              <a:rPr lang="en-US" dirty="0"/>
              <a:t>Strings</a:t>
            </a:r>
          </a:p>
          <a:p>
            <a:pPr lvl="1"/>
            <a:r>
              <a:rPr lang="en-US" dirty="0"/>
              <a:t>tuples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7C05592-D263-BB4D-B9F2-ED34102A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C49B1C0-381C-B542-A5C6-5A8A5001B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949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96FEBF-C53C-A943-A925-73159AD67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B81C23E-FFDE-014E-AC2D-B6767D8B8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has no value types or primitive types</a:t>
            </a:r>
          </a:p>
          <a:p>
            <a:r>
              <a:rPr lang="en-US" dirty="0"/>
              <a:t>Everything is an </a:t>
            </a:r>
            <a:r>
              <a:rPr lang="en-US" dirty="0" smtClean="0"/>
              <a:t>object</a:t>
            </a:r>
            <a:endParaRPr lang="en-US" dirty="0"/>
          </a:p>
          <a:p>
            <a:pPr lvl="1"/>
            <a:r>
              <a:rPr lang="en-US" dirty="0"/>
              <a:t>Objects are referred to by </a:t>
            </a:r>
            <a:r>
              <a:rPr lang="en-US" dirty="0" smtClean="0"/>
              <a:t>reference</a:t>
            </a:r>
            <a:endParaRPr lang="en-US" dirty="0"/>
          </a:p>
          <a:p>
            <a:pPr lvl="1"/>
            <a:r>
              <a:rPr lang="en-US" dirty="0"/>
              <a:t>Even simple integers are </a:t>
            </a:r>
            <a:r>
              <a:rPr lang="en-US" dirty="0" smtClean="0"/>
              <a:t>references</a:t>
            </a:r>
            <a:endParaRPr lang="en-US" dirty="0"/>
          </a:p>
          <a:p>
            <a:r>
              <a:rPr lang="en-US" dirty="0"/>
              <a:t>Variables are always references</a:t>
            </a:r>
          </a:p>
          <a:p>
            <a:pPr lvl="1"/>
            <a:r>
              <a:rPr lang="en-US" dirty="0"/>
              <a:t>References are </a:t>
            </a:r>
            <a:r>
              <a:rPr lang="en-US" dirty="0" err="1" smtClean="0"/>
              <a:t>untyped</a:t>
            </a:r>
            <a:r>
              <a:rPr lang="en-US" dirty="0"/>
              <a:t> </a:t>
            </a:r>
            <a:r>
              <a:rPr lang="en-US" dirty="0" smtClean="0"/>
              <a:t>(loose </a:t>
            </a:r>
            <a:r>
              <a:rPr lang="en-US" dirty="0"/>
              <a:t>typing)</a:t>
            </a:r>
          </a:p>
          <a:p>
            <a:pPr lvl="1"/>
            <a:r>
              <a:rPr lang="en-US" dirty="0"/>
              <a:t>References can point to </a:t>
            </a:r>
            <a:r>
              <a:rPr lang="en-US" dirty="0" smtClean="0"/>
              <a:t>anything</a:t>
            </a:r>
            <a:endParaRPr lang="en-US" dirty="0"/>
          </a:p>
          <a:p>
            <a:r>
              <a:rPr lang="en-US" dirty="0"/>
              <a:t>Some types are immutable (can’t be changed)</a:t>
            </a:r>
          </a:p>
          <a:p>
            <a:pPr lvl="1"/>
            <a:r>
              <a:rPr lang="en-US" dirty="0"/>
              <a:t>most numeric types</a:t>
            </a:r>
          </a:p>
          <a:p>
            <a:pPr lvl="1"/>
            <a:r>
              <a:rPr lang="en-US" dirty="0"/>
              <a:t>Strings</a:t>
            </a:r>
          </a:p>
          <a:p>
            <a:pPr lvl="1"/>
            <a:r>
              <a:rPr lang="en-US" dirty="0"/>
              <a:t>tuples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7C05592-D263-BB4D-B9F2-ED34102A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C49B1C0-381C-B542-A5C6-5A8A5001B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397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Scalar</a:t>
            </a:r>
          </a:p>
          <a:p>
            <a:pPr lvl="1"/>
            <a:r>
              <a:rPr lang="en-US" dirty="0"/>
              <a:t>float (3.1)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(10)</a:t>
            </a:r>
          </a:p>
          <a:p>
            <a:pPr lvl="1"/>
            <a:r>
              <a:rPr lang="en-US" dirty="0"/>
              <a:t>long (10L)</a:t>
            </a:r>
          </a:p>
          <a:p>
            <a:pPr lvl="1"/>
            <a:r>
              <a:rPr lang="en-US" dirty="0"/>
              <a:t>complex (1+3j)</a:t>
            </a:r>
          </a:p>
          <a:p>
            <a:pPr lvl="1"/>
            <a:r>
              <a:rPr lang="en-US" dirty="0"/>
              <a:t>bool  (True / False)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 (“hello world”)</a:t>
            </a:r>
          </a:p>
          <a:p>
            <a:pPr lvl="1"/>
            <a:endParaRPr lang="en-US" dirty="0"/>
          </a:p>
          <a:p>
            <a:r>
              <a:rPr lang="en-US" dirty="0"/>
              <a:t>Complex</a:t>
            </a:r>
          </a:p>
          <a:p>
            <a:pPr lvl="1"/>
            <a:r>
              <a:rPr lang="en-US" dirty="0"/>
              <a:t>list: [1, 2, 2, 3]</a:t>
            </a:r>
          </a:p>
          <a:p>
            <a:pPr lvl="1"/>
            <a:r>
              <a:rPr lang="en-US" dirty="0"/>
              <a:t>set [1, 2, 3]  #No dups</a:t>
            </a:r>
          </a:p>
          <a:p>
            <a:pPr lvl="1"/>
            <a:r>
              <a:rPr lang="en-US" dirty="0"/>
              <a:t>tuple (1,”hello”)</a:t>
            </a:r>
          </a:p>
          <a:p>
            <a:pPr lvl="1"/>
            <a:r>
              <a:rPr lang="en-US" dirty="0" err="1"/>
              <a:t>dict</a:t>
            </a:r>
            <a:r>
              <a:rPr lang="en-US" dirty="0"/>
              <a:t> {“cat”: 3, “dog</a:t>
            </a:r>
            <a:r>
              <a:rPr lang="en-US" dirty="0" smtClean="0"/>
              <a:t>”: </a:t>
            </a:r>
            <a:r>
              <a:rPr lang="en-US" dirty="0"/>
              <a:t>4}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520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Scalar</a:t>
            </a:r>
          </a:p>
          <a:p>
            <a:pPr lvl="1"/>
            <a:r>
              <a:rPr lang="en-US" dirty="0"/>
              <a:t>float (3.1)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(10)</a:t>
            </a:r>
          </a:p>
          <a:p>
            <a:pPr lvl="1"/>
            <a:r>
              <a:rPr lang="en-US" dirty="0" smtClean="0"/>
              <a:t>complex </a:t>
            </a:r>
            <a:r>
              <a:rPr lang="en-US" dirty="0"/>
              <a:t>(1+3j)</a:t>
            </a:r>
          </a:p>
          <a:p>
            <a:pPr lvl="1"/>
            <a:r>
              <a:rPr lang="en-US" dirty="0"/>
              <a:t>bool  (True / False)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 (“hello world”)</a:t>
            </a:r>
          </a:p>
          <a:p>
            <a:pPr lvl="1"/>
            <a:endParaRPr lang="en-US" dirty="0"/>
          </a:p>
          <a:p>
            <a:r>
              <a:rPr lang="en-US" dirty="0"/>
              <a:t>Complex</a:t>
            </a:r>
          </a:p>
          <a:p>
            <a:pPr lvl="1"/>
            <a:r>
              <a:rPr lang="en-US" dirty="0"/>
              <a:t>list: [1, 2, 2, 3]</a:t>
            </a:r>
          </a:p>
          <a:p>
            <a:pPr lvl="1"/>
            <a:r>
              <a:rPr lang="en-US" dirty="0"/>
              <a:t>set </a:t>
            </a:r>
            <a:r>
              <a:rPr lang="en-US" dirty="0" smtClean="0"/>
              <a:t>{1</a:t>
            </a:r>
            <a:r>
              <a:rPr lang="en-US" dirty="0"/>
              <a:t>, 2, </a:t>
            </a:r>
            <a:r>
              <a:rPr lang="en-US" dirty="0" smtClean="0"/>
              <a:t>3}  </a:t>
            </a:r>
            <a:r>
              <a:rPr lang="en-US" dirty="0"/>
              <a:t>#No dups</a:t>
            </a:r>
          </a:p>
          <a:p>
            <a:pPr lvl="1"/>
            <a:r>
              <a:rPr lang="en-US" dirty="0"/>
              <a:t>tuple (1,”hello”)</a:t>
            </a:r>
          </a:p>
          <a:p>
            <a:pPr lvl="1"/>
            <a:r>
              <a:rPr lang="en-US" dirty="0" err="1"/>
              <a:t>dict</a:t>
            </a:r>
            <a:r>
              <a:rPr lang="en-US" dirty="0"/>
              <a:t> {“cat”: 3, “dog</a:t>
            </a:r>
            <a:r>
              <a:rPr lang="en-US" dirty="0" smtClean="0"/>
              <a:t>”: </a:t>
            </a:r>
            <a:r>
              <a:rPr lang="en-US" dirty="0"/>
              <a:t>4}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10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33B533-D486-1045-ABA5-8A65BFA42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Converting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45D158C-FE87-A944-A0E3-BA9A17E69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types can be auto-converted without a warning</a:t>
            </a:r>
          </a:p>
          <a:p>
            <a:r>
              <a:rPr lang="en-US" dirty="0"/>
              <a:t>There is a hierarchy:</a:t>
            </a:r>
          </a:p>
          <a:p>
            <a:pPr lvl="1"/>
            <a:r>
              <a:rPr lang="en-US" dirty="0"/>
              <a:t>bool -&gt; </a:t>
            </a:r>
            <a:r>
              <a:rPr lang="en-US" dirty="0" err="1"/>
              <a:t>int</a:t>
            </a:r>
            <a:r>
              <a:rPr lang="en-US" dirty="0"/>
              <a:t> -&gt; long</a:t>
            </a:r>
            <a:r>
              <a:rPr lang="en-US" dirty="0">
                <a:sym typeface="Wingdings" pitchFamily="2" charset="2"/>
              </a:rPr>
              <a:t> -&gt; float -&gt; complex</a:t>
            </a:r>
          </a:p>
          <a:p>
            <a:pPr lvl="1"/>
            <a:r>
              <a:rPr lang="en-US" dirty="0">
                <a:sym typeface="Wingdings" pitchFamily="2" charset="2"/>
              </a:rPr>
              <a:t>Upcasting is never a </a:t>
            </a:r>
            <a:r>
              <a:rPr lang="en-US" dirty="0" smtClean="0">
                <a:sym typeface="Wingdings" pitchFamily="2" charset="2"/>
              </a:rPr>
              <a:t>problem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 err="1">
                <a:sym typeface="Wingdings" pitchFamily="2" charset="2"/>
              </a:rPr>
              <a:t>Downcasting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smtClean="0">
                <a:sym typeface="Wingdings" pitchFamily="2" charset="2"/>
              </a:rPr>
              <a:t>may result in loss </a:t>
            </a:r>
            <a:r>
              <a:rPr lang="en-US" dirty="0">
                <a:sym typeface="Wingdings" pitchFamily="2" charset="2"/>
              </a:rPr>
              <a:t>of </a:t>
            </a:r>
            <a:r>
              <a:rPr lang="en-US" dirty="0" smtClean="0">
                <a:sym typeface="Wingdings" pitchFamily="2" charset="2"/>
              </a:rPr>
              <a:t>information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Explicit conversion / casting</a:t>
            </a:r>
          </a:p>
          <a:p>
            <a:pPr lvl="1"/>
            <a:r>
              <a:rPr lang="en-US" dirty="0">
                <a:sym typeface="Wingdings" pitchFamily="2" charset="2"/>
              </a:rPr>
              <a:t>Casting is accomplished by passing the value to the constructor</a:t>
            </a:r>
          </a:p>
          <a:p>
            <a:pPr lvl="1"/>
            <a:r>
              <a:rPr lang="en-US" dirty="0">
                <a:sym typeface="Wingdings" pitchFamily="2" charset="2"/>
              </a:rPr>
              <a:t>Example: </a:t>
            </a:r>
            <a:r>
              <a:rPr lang="en-US" dirty="0" err="1">
                <a:sym typeface="Wingdings" pitchFamily="2" charset="2"/>
              </a:rPr>
              <a:t>int</a:t>
            </a:r>
            <a:r>
              <a:rPr lang="en-US" dirty="0">
                <a:sym typeface="Wingdings" pitchFamily="2" charset="2"/>
              </a:rPr>
              <a:t>(3.1) # float is passed into the constructor of </a:t>
            </a:r>
            <a:r>
              <a:rPr lang="en-US" dirty="0" err="1">
                <a:sym typeface="Wingdings" pitchFamily="2" charset="2"/>
              </a:rPr>
              <a:t>int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Casting always copies the data and makes a new </a:t>
            </a:r>
            <a:r>
              <a:rPr lang="en-US" dirty="0" smtClean="0">
                <a:sym typeface="Wingdings" pitchFamily="2" charset="2"/>
              </a:rPr>
              <a:t>object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C107E45-6448-234B-A99B-1D3F0117B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E0D30B4-93A3-AA41-8507-7DAC33E62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991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Python Language Basics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BC26FDFF-A881-B54A-89AC-EC94B69A8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3810000"/>
            <a:ext cx="6472238" cy="298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Operators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Data </a:t>
            </a:r>
            <a:r>
              <a:rPr lang="en-US" sz="2000" kern="0" dirty="0">
                <a:ea typeface="ＭＳ Ｐゴシック"/>
              </a:rPr>
              <a:t>Types 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Control Flow and Comprehensions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Functions</a:t>
            </a:r>
            <a:endParaRPr lang="en-US" sz="20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smtClean="0"/>
              <a:t>Strings</a:t>
            </a:r>
            <a:endParaRPr lang="en-US" sz="2000" kern="0" dirty="0"/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Files and Exception Handling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Multithreaded Programming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Object Oriented Programming</a:t>
            </a:r>
            <a:endParaRPr lang="en-US" sz="1600" kern="0" dirty="0">
              <a:ea typeface="ＭＳ Ｐゴシック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0" y="4495800"/>
            <a:ext cx="1900116" cy="1900116"/>
          </a:xfrm>
          <a:prstGeom prst="rect">
            <a:avLst/>
          </a:prstGeom>
          <a:ln w="22225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7531184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33B533-D486-1045-ABA5-8A65BFA42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Converting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45D158C-FE87-A944-A0E3-BA9A17E69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types can be auto-converted without a warning</a:t>
            </a:r>
          </a:p>
          <a:p>
            <a:r>
              <a:rPr lang="en-US" dirty="0"/>
              <a:t>There is a hierarchy:</a:t>
            </a:r>
          </a:p>
          <a:p>
            <a:pPr lvl="1"/>
            <a:r>
              <a:rPr lang="en-US" dirty="0"/>
              <a:t>bool -&gt; </a:t>
            </a:r>
            <a:r>
              <a:rPr lang="en-US" dirty="0" err="1"/>
              <a:t>int</a:t>
            </a:r>
            <a:r>
              <a:rPr lang="en-US" dirty="0"/>
              <a:t> -&gt; long</a:t>
            </a:r>
            <a:r>
              <a:rPr lang="en-US" dirty="0">
                <a:sym typeface="Wingdings" pitchFamily="2" charset="2"/>
              </a:rPr>
              <a:t> -&gt; float -&gt; complex</a:t>
            </a:r>
          </a:p>
          <a:p>
            <a:pPr lvl="1"/>
            <a:r>
              <a:rPr lang="en-US" dirty="0">
                <a:sym typeface="Wingdings" pitchFamily="2" charset="2"/>
              </a:rPr>
              <a:t>Upcasting is never a </a:t>
            </a:r>
            <a:r>
              <a:rPr lang="en-US" dirty="0" smtClean="0">
                <a:sym typeface="Wingdings" pitchFamily="2" charset="2"/>
              </a:rPr>
              <a:t>problem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 err="1">
                <a:sym typeface="Wingdings" pitchFamily="2" charset="2"/>
              </a:rPr>
              <a:t>Downcasting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smtClean="0">
                <a:sym typeface="Wingdings" pitchFamily="2" charset="2"/>
              </a:rPr>
              <a:t>may result in loss </a:t>
            </a:r>
            <a:r>
              <a:rPr lang="en-US" dirty="0">
                <a:sym typeface="Wingdings" pitchFamily="2" charset="2"/>
              </a:rPr>
              <a:t>of </a:t>
            </a:r>
            <a:r>
              <a:rPr lang="en-US" dirty="0" smtClean="0">
                <a:sym typeface="Wingdings" pitchFamily="2" charset="2"/>
              </a:rPr>
              <a:t>information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Explicit conversion / casting</a:t>
            </a:r>
          </a:p>
          <a:p>
            <a:pPr lvl="1"/>
            <a:r>
              <a:rPr lang="en-US" dirty="0">
                <a:sym typeface="Wingdings" pitchFamily="2" charset="2"/>
              </a:rPr>
              <a:t>Casting is accomplished by passing the value to the constructor</a:t>
            </a:r>
          </a:p>
          <a:p>
            <a:pPr lvl="1"/>
            <a:r>
              <a:rPr lang="en-US" dirty="0">
                <a:sym typeface="Wingdings" pitchFamily="2" charset="2"/>
              </a:rPr>
              <a:t>Example: </a:t>
            </a:r>
            <a:r>
              <a:rPr lang="en-US" dirty="0" err="1">
                <a:sym typeface="Wingdings" pitchFamily="2" charset="2"/>
              </a:rPr>
              <a:t>int</a:t>
            </a:r>
            <a:r>
              <a:rPr lang="en-US" dirty="0">
                <a:sym typeface="Wingdings" pitchFamily="2" charset="2"/>
              </a:rPr>
              <a:t>(3.1) # float is passed into the constructor of </a:t>
            </a:r>
            <a:r>
              <a:rPr lang="en-US" dirty="0" err="1">
                <a:sym typeface="Wingdings" pitchFamily="2" charset="2"/>
              </a:rPr>
              <a:t>int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Casting always copies the data and makes a new </a:t>
            </a:r>
            <a:r>
              <a:rPr lang="en-US" dirty="0" smtClean="0">
                <a:sym typeface="Wingdings" pitchFamily="2" charset="2"/>
              </a:rPr>
              <a:t>object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C107E45-6448-234B-A99B-1D3F0117B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E0D30B4-93A3-AA41-8507-7DAC33E62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372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5273675"/>
          </a:xfrm>
        </p:spPr>
        <p:txBody>
          <a:bodyPr/>
          <a:lstStyle/>
          <a:p>
            <a:r>
              <a:rPr lang="en-US" dirty="0" smtClean="0"/>
              <a:t>Lists are </a:t>
            </a:r>
            <a:r>
              <a:rPr lang="en-US" dirty="0"/>
              <a:t>mutable ordered collection of objects</a:t>
            </a:r>
          </a:p>
          <a:p>
            <a:r>
              <a:rPr lang="en-US" dirty="0"/>
              <a:t>Can mix and match types (unlike NumPy Arrays)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Slicing : returns copy of sub-list  (zero based index)</a:t>
            </a:r>
          </a:p>
          <a:p>
            <a:pPr lvl="1"/>
            <a:r>
              <a:rPr lang="en-US" dirty="0"/>
              <a:t>a[1:3] -- gets [”</a:t>
            </a:r>
            <a:r>
              <a:rPr lang="en-US" dirty="0" err="1"/>
              <a:t>abc</a:t>
            </a:r>
            <a:r>
              <a:rPr lang="en-US" dirty="0"/>
              <a:t>”, 3.1] </a:t>
            </a:r>
          </a:p>
          <a:p>
            <a:pPr lvl="1"/>
            <a:r>
              <a:rPr lang="en-US" dirty="0"/>
              <a:t>a[:] -- gets a copy of the whole list #pythonic way to copy list</a:t>
            </a:r>
          </a:p>
          <a:p>
            <a:pPr lvl="1"/>
            <a:r>
              <a:rPr lang="en-US" dirty="0"/>
              <a:t>a[-3:-1] – goes from three from the end to the last.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87338" y="1897062"/>
            <a:ext cx="8763000" cy="156966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 = </a:t>
            </a:r>
            <a:r>
              <a:rPr lang="en-US" sz="24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</a:t>
            </a:r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1, “</a:t>
            </a:r>
            <a:r>
              <a:rPr lang="en-US" sz="2400" b="1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”, 3.1]</a:t>
            </a:r>
          </a:p>
          <a:p>
            <a:pPr defTabSz="288925"/>
            <a:endParaRPr lang="en-US" sz="2400" b="1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a[1]</a:t>
            </a:r>
          </a:p>
          <a:p>
            <a:pPr defTabSz="288925"/>
            <a:r>
              <a:rPr lang="en-US" sz="24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"</a:t>
            </a:r>
            <a:r>
              <a:rPr lang="en-US" sz="2400" i="1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en-US" sz="24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1570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5757863"/>
          </a:xfrm>
        </p:spPr>
        <p:txBody>
          <a:bodyPr/>
          <a:lstStyle/>
          <a:p>
            <a:r>
              <a:rPr lang="en-US" dirty="0" smtClean="0"/>
              <a:t>Lists are </a:t>
            </a:r>
            <a:r>
              <a:rPr lang="en-US" dirty="0"/>
              <a:t>mutable ordered collection of objects</a:t>
            </a:r>
          </a:p>
          <a:p>
            <a:r>
              <a:rPr lang="en-US" dirty="0"/>
              <a:t>Can mix and match types (unlike NumPy Arrays)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Slicing - [</a:t>
            </a:r>
            <a:r>
              <a:rPr lang="en-US" dirty="0" err="1" smtClean="0"/>
              <a:t>m:n</a:t>
            </a:r>
            <a:r>
              <a:rPr lang="en-US" dirty="0" smtClean="0"/>
              <a:t>] </a:t>
            </a:r>
            <a:r>
              <a:rPr lang="en-US" dirty="0"/>
              <a:t>returns copy of sub-list </a:t>
            </a:r>
            <a:r>
              <a:rPr lang="en-US" dirty="0" smtClean="0"/>
              <a:t>from m to n-1 (zero </a:t>
            </a:r>
            <a:r>
              <a:rPr lang="en-US" dirty="0"/>
              <a:t>based index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74638" y="1752600"/>
            <a:ext cx="87630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[1, “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”, 3.1]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a[0]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a.append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(“appended element”)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[1, '</a:t>
            </a:r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', 3.1, 'appended </a:t>
            </a:r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element’]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34950" y="4690408"/>
            <a:ext cx="87630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pt-BR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a[1:3</a:t>
            </a:r>
            <a:r>
              <a:rPr lang="pt-BR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]</a:t>
            </a:r>
          </a:p>
          <a:p>
            <a:pPr defTabSz="288925"/>
            <a:r>
              <a:rPr lang="pt-BR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[‘abc’, 3.1]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a[:]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[1, ‘</a:t>
            </a:r>
            <a:r>
              <a:rPr lang="en-US" sz="2000" dirty="0" err="1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’, 3.1]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a[-3:-1]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[1, ‘</a:t>
            </a:r>
            <a:r>
              <a:rPr lang="en-US" sz="2000" dirty="0" err="1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’]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16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5273675"/>
          </a:xfrm>
        </p:spPr>
        <p:txBody>
          <a:bodyPr/>
          <a:lstStyle/>
          <a:p>
            <a:r>
              <a:rPr lang="en-US" dirty="0"/>
              <a:t>Sets are an unordered collection of objects, with no dups</a:t>
            </a:r>
          </a:p>
          <a:p>
            <a:r>
              <a:rPr lang="en-US" dirty="0"/>
              <a:t>Can mix and match types like lists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Sets can be used to de-dup a list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frozenset</a:t>
            </a:r>
            <a:r>
              <a:rPr lang="en-US" dirty="0"/>
              <a:t>() is an immutable set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87338" y="1897062"/>
            <a:ext cx="8763000" cy="46166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 = </a:t>
            </a:r>
            <a:r>
              <a:rPr lang="en-US" sz="24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</a:t>
            </a:r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1, “</a:t>
            </a:r>
            <a:r>
              <a:rPr lang="en-US" sz="2400" b="1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”, 3.1} #Note the curly braces</a:t>
            </a: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8C22B6C8-AED4-784B-B007-F9B7508153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173710"/>
            <a:ext cx="8763000" cy="46166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 = list(set(a))  # original order not kept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xmlns="" id="{86C594DC-6E6F-D249-8768-D68035EB9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" y="4407495"/>
            <a:ext cx="8763000" cy="46166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 = </a:t>
            </a:r>
            <a:r>
              <a:rPr lang="en-US" sz="2400" b="1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frozenset</a:t>
            </a:r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({</a:t>
            </a:r>
            <a:r>
              <a:rPr lang="en-US" sz="2400" b="1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</a:t>
            </a:r>
            <a:r>
              <a:rPr lang="en-US" sz="2400" b="1" dirty="0" err="1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a’,’b’,</a:t>
            </a:r>
            <a:r>
              <a:rPr lang="en-US" sz="2400" b="1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’c</a:t>
            </a:r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’}) #immutable</a:t>
            </a:r>
          </a:p>
        </p:txBody>
      </p:sp>
    </p:spTree>
    <p:extLst>
      <p:ext uri="{BB962C8B-B14F-4D97-AF65-F5344CB8AC3E}">
        <p14:creationId xmlns:p14="http://schemas.microsoft.com/office/powerpoint/2010/main" val="1722370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5757863"/>
          </a:xfrm>
        </p:spPr>
        <p:txBody>
          <a:bodyPr/>
          <a:lstStyle/>
          <a:p>
            <a:r>
              <a:rPr lang="en-US" dirty="0"/>
              <a:t>Sets are an unordered collection of objects, with no </a:t>
            </a:r>
            <a:r>
              <a:rPr lang="en-US" dirty="0" smtClean="0"/>
              <a:t>dupes</a:t>
            </a:r>
            <a:endParaRPr lang="en-US" dirty="0"/>
          </a:p>
          <a:p>
            <a:r>
              <a:rPr lang="en-US" dirty="0"/>
              <a:t>Can mix and match </a:t>
            </a:r>
            <a:r>
              <a:rPr lang="en-US" dirty="0" smtClean="0"/>
              <a:t>types, just like </a:t>
            </a:r>
            <a:r>
              <a:rPr lang="en-US" dirty="0"/>
              <a:t>lists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Sets </a:t>
            </a:r>
            <a:r>
              <a:rPr lang="en-US" dirty="0"/>
              <a:t>can be used </a:t>
            </a:r>
            <a:r>
              <a:rPr lang="en-US" dirty="0" smtClean="0"/>
              <a:t>to </a:t>
            </a:r>
            <a:r>
              <a:rPr lang="en-US" dirty="0"/>
              <a:t>de-dup a list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Frozen Sets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00" y="1670066"/>
            <a:ext cx="8763000" cy="101566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{1, “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”,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3.1, “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”, 2, 1, 10, 1}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</a:t>
            </a:r>
          </a:p>
          <a:p>
            <a:pPr defTabSz="288925"/>
            <a:r>
              <a:rPr lang="it-IT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{1, 2, 3.1, 10, '</a:t>
            </a:r>
            <a:r>
              <a:rPr lang="it-IT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it-IT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'}</a:t>
            </a:r>
            <a:endParaRPr lang="en-US" sz="2000" dirty="0" smtClean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8C22B6C8-AED4-784B-B007-F9B7508153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338" y="3454050"/>
            <a:ext cx="87630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 =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“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”, 3.1, “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”, 2, 1, 10,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1]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</a:t>
            </a:r>
          </a:p>
          <a:p>
            <a:pPr defTabSz="288925"/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[1, 'abc', 3.1, 'abc', 2, 1, 10, 1]</a:t>
            </a:r>
            <a:endParaRPr lang="en-US" sz="2000" dirty="0" smtClean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 = list(set(a))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</a:t>
            </a:r>
          </a:p>
          <a:p>
            <a:pPr defTabSz="288925"/>
            <a:r>
              <a:rPr lang="mr-IN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[1, 2, 3.1, 10, '</a:t>
            </a:r>
            <a:r>
              <a:rPr lang="mr-IN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abc</a:t>
            </a:r>
            <a:r>
              <a:rPr lang="mr-IN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']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xmlns="" id="{86C594DC-6E6F-D249-8768-D68035EB9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097892"/>
            <a:ext cx="8763000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frozenset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({“a”, “b”, “c”})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469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2149475"/>
          </a:xfrm>
        </p:spPr>
        <p:txBody>
          <a:bodyPr/>
          <a:lstStyle/>
          <a:p>
            <a:r>
              <a:rPr lang="en-US" dirty="0" err="1"/>
              <a:t>dicts</a:t>
            </a:r>
            <a:r>
              <a:rPr lang="en-US" dirty="0"/>
              <a:t> are groups of key-value pairs</a:t>
            </a:r>
          </a:p>
          <a:p>
            <a:r>
              <a:rPr lang="en-US" dirty="0"/>
              <a:t>Objects can be of ANY type (mix and match)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66123" y="3329455"/>
            <a:ext cx="8763000" cy="156966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 = </a:t>
            </a:r>
            <a:r>
              <a:rPr lang="en-US" sz="24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</a:t>
            </a:r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“one”: 1, “two”: 2, “three” : 3}</a:t>
            </a:r>
          </a:p>
          <a:p>
            <a:pPr defTabSz="288925"/>
            <a:endParaRPr lang="en-US" sz="2400" b="1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a[“one”]</a:t>
            </a:r>
          </a:p>
          <a:p>
            <a:pPr defTabSz="288925"/>
            <a:r>
              <a:rPr lang="en-US" sz="24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354530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5757863"/>
          </a:xfrm>
        </p:spPr>
        <p:txBody>
          <a:bodyPr/>
          <a:lstStyle/>
          <a:p>
            <a:r>
              <a:rPr lang="en-US" dirty="0" smtClean="0"/>
              <a:t>Dictionaries are </a:t>
            </a:r>
            <a:r>
              <a:rPr lang="en-US" dirty="0"/>
              <a:t>groups of key-value pairs</a:t>
            </a:r>
          </a:p>
          <a:p>
            <a:r>
              <a:rPr lang="en-US" dirty="0"/>
              <a:t>Objects can be of ANY type (mix and match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34950" y="1828800"/>
            <a:ext cx="8763000" cy="163121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 =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{“cats”: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8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“dogs”: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3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“tigers”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2}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[“dogs”]</a:t>
            </a:r>
            <a:endParaRPr lang="en-US" sz="2000" b="1" i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3</a:t>
            </a:r>
            <a:endParaRPr lang="en-US" sz="2000" dirty="0" smtClean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[“cats”]</a:t>
            </a:r>
            <a:endParaRPr lang="en-US" sz="2000" b="1" i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8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34950" y="3591778"/>
            <a:ext cx="87630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mr-IN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stock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{“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symbol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 : “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aapl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“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ask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 : 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9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0.1,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“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sell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 : 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96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.5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}</a:t>
            </a:r>
            <a:endParaRPr lang="mr-IN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mr-IN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stock</a:t>
            </a:r>
            <a:endParaRPr lang="mr-IN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symbol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': 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aapl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', 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ask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': 190.1, 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sell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': 196.5}</a:t>
            </a:r>
            <a:endParaRPr lang="en-US" sz="2000" dirty="0" smtClean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stock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[“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ask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”]</a:t>
            </a:r>
            <a:endParaRPr lang="mr-IN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100.1</a:t>
            </a:r>
          </a:p>
        </p:txBody>
      </p:sp>
    </p:spTree>
    <p:extLst>
      <p:ext uri="{BB962C8B-B14F-4D97-AF65-F5344CB8AC3E}">
        <p14:creationId xmlns:p14="http://schemas.microsoft.com/office/powerpoint/2010/main" val="10486279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Named Items in </a:t>
            </a:r>
            <a:r>
              <a:rPr lang="en-US" dirty="0" err="1"/>
              <a:t>dicts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930275"/>
          </a:xfrm>
        </p:spPr>
        <p:txBody>
          <a:bodyPr/>
          <a:lstStyle/>
          <a:p>
            <a:r>
              <a:rPr lang="en-US" dirty="0"/>
              <a:t>Here we are creating a list with </a:t>
            </a:r>
            <a:r>
              <a:rPr lang="en-US"/>
              <a:t>key=value (or name=value) pairs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66123" y="1840236"/>
            <a:ext cx="8763000" cy="258532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mr-IN" sz="18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stock</a:t>
            </a:r>
            <a:r>
              <a:rPr lang="mr-IN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</a:t>
            </a:r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{"</a:t>
            </a:r>
            <a:r>
              <a:rPr lang="mr-IN" sz="18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symbol</a:t>
            </a:r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”:"</a:t>
            </a:r>
            <a:r>
              <a:rPr lang="mr-IN" sz="18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goog</a:t>
            </a:r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"</a:t>
            </a:r>
            <a:r>
              <a:rPr lang="mr-IN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endParaRPr lang="en-US" sz="18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       </a:t>
            </a:r>
            <a:r>
              <a:rPr lang="mr-IN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"</a:t>
            </a:r>
            <a:r>
              <a:rPr lang="mr-IN" sz="18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ask</a:t>
            </a:r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”:</a:t>
            </a:r>
            <a:r>
              <a:rPr lang="mr-IN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100.1,</a:t>
            </a:r>
            <a:endParaRPr lang="en-US" sz="18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       </a:t>
            </a:r>
            <a:r>
              <a:rPr lang="mr-IN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"</a:t>
            </a:r>
            <a:r>
              <a:rPr lang="mr-IN" sz="18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sell</a:t>
            </a:r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”:</a:t>
            </a:r>
            <a:r>
              <a:rPr lang="mr-IN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100.5</a:t>
            </a:r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}</a:t>
            </a:r>
            <a:endParaRPr lang="mr-IN" sz="18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mr-IN" sz="18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stock</a:t>
            </a:r>
            <a:endParaRPr lang="mr-IN" sz="18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1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{'sell': 100.6, 'symbol': 'GOOG', 'ask': 100.1}</a:t>
            </a:r>
          </a:p>
          <a:p>
            <a:pPr defTabSz="288925"/>
            <a:endParaRPr lang="en-US" sz="18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 refer data by symbols / names</a:t>
            </a:r>
            <a:endParaRPr lang="mr-IN" sz="18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</a:t>
            </a:r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</a:t>
            </a:r>
            <a:r>
              <a:rPr lang="mr-IN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18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stock</a:t>
            </a:r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[‘</a:t>
            </a:r>
            <a:r>
              <a:rPr lang="mr-IN" sz="18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ask</a:t>
            </a:r>
            <a:r>
              <a:rPr lang="en-US" sz="18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’]</a:t>
            </a:r>
            <a:endParaRPr lang="mr-IN" sz="18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1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100.1</a:t>
            </a:r>
          </a:p>
        </p:txBody>
      </p:sp>
    </p:spTree>
    <p:extLst>
      <p:ext uri="{BB962C8B-B14F-4D97-AF65-F5344CB8AC3E}">
        <p14:creationId xmlns:p14="http://schemas.microsoft.com/office/powerpoint/2010/main" val="3773146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dicts</a:t>
            </a:r>
            <a:r>
              <a:rPr lang="en-US" dirty="0"/>
              <a:t> : Adding New Attributes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87338" y="914400"/>
            <a:ext cx="8763000" cy="255454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 </a:t>
            </a:r>
            <a:r>
              <a:rPr lang="en-US" sz="20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stock = {'</a:t>
            </a:r>
            <a:r>
              <a:rPr lang="en-US" sz="2000" b="1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symbol':'GOOG</a:t>
            </a:r>
            <a:r>
              <a:rPr lang="en-US" sz="20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', 'ask':100.1, 'sell':100.6}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 Add a new attribute using []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 stock[‘company name’] = ‘Google’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 stock[‘exchange’] = ‘NASDAQ’ </a:t>
            </a:r>
          </a:p>
          <a:p>
            <a:pPr defTabSz="288925"/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 stock</a:t>
            </a:r>
          </a:p>
          <a:p>
            <a:pPr defTabSz="288925"/>
            <a:r>
              <a:rPr lang="en-US" sz="20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{'Company Name': 'Google', 'sell': 100.6, 'symbol': 'GOOG', 'ask': 100.1, 'Exchange': 'NASDAQ'}</a:t>
            </a:r>
          </a:p>
        </p:txBody>
      </p:sp>
    </p:spTree>
    <p:extLst>
      <p:ext uri="{BB962C8B-B14F-4D97-AF65-F5344CB8AC3E}">
        <p14:creationId xmlns:p14="http://schemas.microsoft.com/office/powerpoint/2010/main" val="1550817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Dictionaries: </a:t>
            </a:r>
            <a:r>
              <a:rPr lang="en-US" dirty="0"/>
              <a:t>Adding New Attributes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attributes or key/value pairs can be added as follows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Dictionaries are </a:t>
            </a:r>
            <a:r>
              <a:rPr lang="en-US" b="1" dirty="0" smtClean="0"/>
              <a:t>important</a:t>
            </a:r>
            <a:r>
              <a:rPr lang="en-US" dirty="0" smtClean="0"/>
              <a:t> in Python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34950" y="1447800"/>
            <a:ext cx="8763000" cy="286232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mr-IN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stock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{“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symbol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 : “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aapl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“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ask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 : 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9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0.1,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“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sell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 : 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96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.5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}</a:t>
            </a:r>
            <a:endParaRPr lang="mr-IN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mr-IN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stock</a:t>
            </a:r>
            <a:endParaRPr lang="mr-IN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symbol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': 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aapl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', 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ask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': 190.1, 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sell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': 196.5}</a:t>
            </a:r>
            <a:endParaRPr lang="en-US" sz="2000" dirty="0" smtClean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stock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[“company”] = “apple”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stock[“stock”] = “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nasdaq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stock</a:t>
            </a:r>
          </a:p>
          <a:p>
            <a:pPr defTabSz="288925"/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{'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symbol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': 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aapl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', 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ask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': 190.1, 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sell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': 196.5, 'company': 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apple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', 'stock': '</a:t>
            </a:r>
            <a:r>
              <a:rPr lang="nl-NL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nasdaq</a:t>
            </a:r>
            <a:r>
              <a:rPr lang="nl-NL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'}</a:t>
            </a:r>
            <a:endParaRPr lang="mr-IN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50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ＭＳ Ｐゴシック"/>
              </a:rPr>
              <a:t>Lesson Objectives</a:t>
            </a:r>
          </a:p>
        </p:txBody>
      </p:sp>
      <p:sp>
        <p:nvSpPr>
          <p:cNvPr id="327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838200"/>
            <a:ext cx="8718550" cy="5627688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Operators and Data Types</a:t>
            </a:r>
          </a:p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Control Flow </a:t>
            </a:r>
            <a:r>
              <a:rPr lang="mr-IN" dirty="0" smtClean="0">
                <a:ea typeface="ＭＳ Ｐゴシック"/>
                <a:cs typeface="ＭＳ Ｐゴシック"/>
              </a:rPr>
              <a:t>–</a:t>
            </a:r>
            <a:r>
              <a:rPr lang="en-US" dirty="0" smtClean="0">
                <a:ea typeface="ＭＳ Ｐゴシック"/>
                <a:cs typeface="ＭＳ Ｐゴシック"/>
              </a:rPr>
              <a:t> Conditionals and Loops</a:t>
            </a:r>
          </a:p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List Comprehensions</a:t>
            </a:r>
          </a:p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Functions and Modular Programming</a:t>
            </a:r>
          </a:p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Strings</a:t>
            </a:r>
          </a:p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Files and Exception Handling</a:t>
            </a:r>
          </a:p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Multithreaded Programming</a:t>
            </a:r>
          </a:p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Object Oriented Programming Concepts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Copyright © </a:t>
            </a:r>
            <a:r>
              <a:rPr lang="en-US" dirty="0" smtClean="0"/>
              <a:t>2018 </a:t>
            </a:r>
            <a:r>
              <a:rPr lang="en-US" dirty="0"/>
              <a:t>Elephant Scale.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4003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think of a </a:t>
            </a:r>
            <a:r>
              <a:rPr lang="en-US" dirty="0" err="1"/>
              <a:t>dict</a:t>
            </a:r>
            <a:r>
              <a:rPr lang="en-US" dirty="0"/>
              <a:t> as a key-value pairs.</a:t>
            </a:r>
          </a:p>
          <a:p>
            <a:endParaRPr lang="en-US" dirty="0"/>
          </a:p>
          <a:p>
            <a:r>
              <a:rPr lang="en-US" dirty="0"/>
              <a:t>Accessing list elements</a:t>
            </a:r>
          </a:p>
          <a:p>
            <a:pPr lvl="1"/>
            <a:r>
              <a:rPr lang="en-US" dirty="0"/>
              <a:t>By name (most common).  e.g.    </a:t>
            </a:r>
            <a:r>
              <a:rPr lang="en-US" b="1" dirty="0"/>
              <a:t>stock[‘price’]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b="1" dirty="0" err="1"/>
              <a:t>dicts</a:t>
            </a:r>
            <a:r>
              <a:rPr lang="en-US" b="1" dirty="0"/>
              <a:t> are *IMPORTANT* in Python</a:t>
            </a:r>
          </a:p>
          <a:p>
            <a:endParaRPr lang="en-US" dirty="0"/>
          </a:p>
          <a:p>
            <a:r>
              <a:rPr lang="en-US" dirty="0"/>
              <a:t>Lots of Python functions return </a:t>
            </a:r>
            <a:r>
              <a:rPr lang="en-US" dirty="0" err="1"/>
              <a:t>dicts</a:t>
            </a:r>
            <a:r>
              <a:rPr lang="en-US" dirty="0"/>
              <a:t> as a result.</a:t>
            </a:r>
          </a:p>
          <a:p>
            <a:pPr lvl="1"/>
            <a:r>
              <a:rPr lang="en-US" dirty="0"/>
              <a:t>Need to know how to navigate the </a:t>
            </a:r>
            <a:r>
              <a:rPr lang="en-US" dirty="0" err="1"/>
              <a:t>dicts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26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BD075B-D2CB-3047-AB12-D5016894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06A793B-A914-E049-966A-72935D2F7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Tuples are groups of data</a:t>
            </a:r>
          </a:p>
          <a:p>
            <a:r>
              <a:rPr lang="en-US" dirty="0"/>
              <a:t>How is a tuple different from a list?</a:t>
            </a:r>
          </a:p>
          <a:p>
            <a:pPr lvl="1"/>
            <a:r>
              <a:rPr lang="en-US" dirty="0"/>
              <a:t>Tuples are immutable (can’t be changed in any way)</a:t>
            </a:r>
          </a:p>
          <a:p>
            <a:pPr lvl="1"/>
            <a:r>
              <a:rPr lang="en-US" dirty="0"/>
              <a:t>Tuples aren’t able to be iterated over.</a:t>
            </a:r>
          </a:p>
          <a:p>
            <a:pPr lvl="1"/>
            <a:r>
              <a:rPr lang="en-US" dirty="0"/>
              <a:t>Tuples are fixed length</a:t>
            </a:r>
          </a:p>
          <a:p>
            <a:r>
              <a:rPr lang="en-US" dirty="0"/>
              <a:t>Used for:</a:t>
            </a:r>
          </a:p>
          <a:p>
            <a:pPr lvl="1"/>
            <a:r>
              <a:rPr lang="en-US" dirty="0"/>
              <a:t>Returning more than one thing from a function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Forcing mutable data to be immutable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EAA9364-CF89-E14E-BBBA-DBB6FEA0D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BAA77DA-6012-4D4D-B24C-3987895F7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776B2606-01B0-1745-845E-5B8FAEB363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270" y="4953000"/>
            <a:ext cx="8763000" cy="830997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 = [1,2,3] # Mutable list of size 3</a:t>
            </a:r>
          </a:p>
          <a:p>
            <a:pPr defTabSz="288925"/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b = tuple(a) #Immutable tuple of size 3</a:t>
            </a: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10F549C7-4C10-CC44-87CD-62F832E6B7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270" y="3886200"/>
            <a:ext cx="8763000" cy="46166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lambda x : (x, x*2) # returns 2 arguments</a:t>
            </a:r>
          </a:p>
        </p:txBody>
      </p:sp>
    </p:spTree>
    <p:extLst>
      <p:ext uri="{BB962C8B-B14F-4D97-AF65-F5344CB8AC3E}">
        <p14:creationId xmlns:p14="http://schemas.microsoft.com/office/powerpoint/2010/main" val="2127441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BD075B-D2CB-3047-AB12-D5016894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06A793B-A914-E049-966A-72935D2F7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Tuples are groups of data</a:t>
            </a:r>
          </a:p>
          <a:p>
            <a:r>
              <a:rPr lang="en-US" dirty="0"/>
              <a:t>How is a tuple different from a list?</a:t>
            </a:r>
          </a:p>
          <a:p>
            <a:pPr lvl="1"/>
            <a:r>
              <a:rPr lang="en-US" dirty="0"/>
              <a:t>Tuples are immutable (can’t be changed in any way)</a:t>
            </a:r>
          </a:p>
          <a:p>
            <a:pPr lvl="1"/>
            <a:r>
              <a:rPr lang="en-US" dirty="0"/>
              <a:t>Tuples aren’t able to be iterated </a:t>
            </a:r>
            <a:r>
              <a:rPr lang="en-US" dirty="0" smtClean="0"/>
              <a:t>over</a:t>
            </a:r>
            <a:endParaRPr lang="en-US" dirty="0"/>
          </a:p>
          <a:p>
            <a:pPr lvl="1"/>
            <a:r>
              <a:rPr lang="en-US" dirty="0"/>
              <a:t>Tuples are fixed </a:t>
            </a:r>
            <a:r>
              <a:rPr lang="en-US" dirty="0" smtClean="0"/>
              <a:t>length</a:t>
            </a:r>
          </a:p>
          <a:p>
            <a:r>
              <a:rPr lang="en-US" dirty="0" smtClean="0"/>
              <a:t>Example </a:t>
            </a:r>
            <a:r>
              <a:rPr lang="mr-IN" dirty="0" smtClean="0"/>
              <a:t>–</a:t>
            </a:r>
            <a:r>
              <a:rPr lang="en-US" dirty="0" smtClean="0"/>
              <a:t> To convert 2D to 3D coordinates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EAA9364-CF89-E14E-BBBA-DBB6FEA0D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BAA77DA-6012-4D4D-B24C-3987895F7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34950" y="4044553"/>
            <a:ext cx="4451350" cy="163121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coordinates = (5.3, 4.8)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coordinates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(5.3, 4.8)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coordinates.append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(3.4)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&lt;error&gt;</a:t>
            </a: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4838700" y="3429000"/>
            <a:ext cx="4298950" cy="286232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 = list(coordinates)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</a:t>
            </a:r>
          </a:p>
          <a:p>
            <a:pPr defTabSz="288925"/>
            <a:r>
              <a:rPr lang="mr-IN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[5.3, 4.8]</a:t>
            </a:r>
            <a:endParaRPr lang="en-US" sz="2000" dirty="0" smtClean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p.append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(3.4)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[5.3, 4.8, 3.4]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coordinates = tuple(p)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coordinates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(5.3, 4.8, 3.4)</a:t>
            </a:r>
          </a:p>
        </p:txBody>
      </p:sp>
    </p:spTree>
    <p:extLst>
      <p:ext uri="{BB962C8B-B14F-4D97-AF65-F5344CB8AC3E}">
        <p14:creationId xmlns:p14="http://schemas.microsoft.com/office/powerpoint/2010/main" val="17450473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BD075B-D2CB-3047-AB12-D5016894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06A793B-A914-E049-966A-72935D2F7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Tuples use cases:</a:t>
            </a:r>
            <a:endParaRPr lang="en-US" dirty="0"/>
          </a:p>
          <a:p>
            <a:pPr lvl="1"/>
            <a:r>
              <a:rPr lang="en-US" dirty="0"/>
              <a:t>Returning more than one thing from a </a:t>
            </a:r>
            <a:r>
              <a:rPr lang="en-US" dirty="0" smtClean="0"/>
              <a:t>function</a:t>
            </a:r>
          </a:p>
          <a:p>
            <a:pPr lvl="1"/>
            <a:r>
              <a:rPr lang="en-US" dirty="0" smtClean="0"/>
              <a:t>Example </a:t>
            </a:r>
            <a:r>
              <a:rPr lang="mr-IN" dirty="0" smtClean="0"/>
              <a:t>–</a:t>
            </a:r>
            <a:r>
              <a:rPr lang="en-US" dirty="0" smtClean="0"/>
              <a:t> The following returns two entities in a tuple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Forcing mutable data to be </a:t>
            </a:r>
            <a:r>
              <a:rPr lang="en-US" dirty="0" smtClean="0"/>
              <a:t>immutable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EAA9364-CF89-E14E-BBBA-DBB6FEA0D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BAA77DA-6012-4D4D-B24C-3987895F7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776B2606-01B0-1745-845E-5B8FAEB363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650" y="3432764"/>
            <a:ext cx="87630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[1,2,3] # Mutable list of size 3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[1, 2, 3]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b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tuple(a)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 Immutable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tuple of size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3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b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(1, 2, 3)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10F549C7-4C10-CC44-87CD-62F832E6B7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270" y="2287498"/>
            <a:ext cx="8763000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lambda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 : (x, x*2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6438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F1716E1-AE39-7046-ACFD-0C4A856A3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E803A90-93B6-AE44-8F8C-374272835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has no native array functionality</a:t>
            </a:r>
          </a:p>
          <a:p>
            <a:r>
              <a:rPr lang="en-US" dirty="0"/>
              <a:t>List will serve in a pinch, but is very S-L-O-W</a:t>
            </a:r>
          </a:p>
          <a:p>
            <a:r>
              <a:rPr lang="en-US" dirty="0"/>
              <a:t>The package </a:t>
            </a:r>
            <a:r>
              <a:rPr lang="en-US" dirty="0" err="1"/>
              <a:t>numpy</a:t>
            </a:r>
            <a:r>
              <a:rPr lang="en-US" dirty="0"/>
              <a:t> introduces a native array,</a:t>
            </a:r>
          </a:p>
          <a:p>
            <a:r>
              <a:rPr lang="en-US" dirty="0"/>
              <a:t>We will discuss shortly.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03B63E9-257C-5A4F-9366-D08A43D66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5C7FFAB-44C3-F047-9728-C30AB9E28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753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F1716E1-AE39-7046-ACFD-0C4A856A3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E803A90-93B6-AE44-8F8C-374272835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has no native array functionality</a:t>
            </a:r>
          </a:p>
          <a:p>
            <a:r>
              <a:rPr lang="en-US" dirty="0"/>
              <a:t>List will serve in a pinch, but is very S-L-O-W</a:t>
            </a:r>
          </a:p>
          <a:p>
            <a:r>
              <a:rPr lang="en-US" dirty="0"/>
              <a:t>The package </a:t>
            </a:r>
            <a:r>
              <a:rPr lang="en-US" dirty="0" err="1"/>
              <a:t>numpy</a:t>
            </a:r>
            <a:r>
              <a:rPr lang="en-US" dirty="0"/>
              <a:t> introduces a native </a:t>
            </a:r>
            <a:r>
              <a:rPr lang="en-US" dirty="0" smtClean="0"/>
              <a:t>array that we </a:t>
            </a:r>
            <a:r>
              <a:rPr lang="en-US" dirty="0"/>
              <a:t>will </a:t>
            </a:r>
            <a:r>
              <a:rPr lang="en-US"/>
              <a:t>discuss </a:t>
            </a:r>
            <a:r>
              <a:rPr lang="en-US" smtClean="0"/>
              <a:t>shortly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03B63E9-257C-5A4F-9366-D08A43D66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5C7FFAB-44C3-F047-9728-C30AB9E28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7853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Ranges</a:t>
            </a:r>
          </a:p>
        </p:txBody>
      </p:sp>
      <p:sp>
        <p:nvSpPr>
          <p:cNvPr id="1269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838200"/>
            <a:ext cx="8718550" cy="5627688"/>
          </a:xfrm>
        </p:spPr>
        <p:txBody>
          <a:bodyPr>
            <a:normAutofit/>
          </a:bodyPr>
          <a:lstStyle/>
          <a:p>
            <a:pPr indent="-365760">
              <a:spcBef>
                <a:spcPts val="0"/>
              </a:spcBef>
            </a:pPr>
            <a:r>
              <a:rPr lang="en-US" dirty="0">
                <a:ea typeface="ＭＳ Ｐゴシック"/>
                <a:cs typeface="ＭＳ Ｐゴシック"/>
              </a:rPr>
              <a:t>range</a:t>
            </a:r>
            <a:r>
              <a:rPr lang="en-US" dirty="0" smtClean="0">
                <a:ea typeface="ＭＳ Ｐゴシック"/>
                <a:cs typeface="ＭＳ Ｐゴシック"/>
              </a:rPr>
              <a:t>(&lt;stop&gt;)</a:t>
            </a:r>
          </a:p>
          <a:p>
            <a:pPr lvl="1" indent="-365760">
              <a:spcBef>
                <a:spcPts val="0"/>
              </a:spcBef>
            </a:pPr>
            <a:r>
              <a:rPr lang="en-US" dirty="0" smtClean="0">
                <a:ea typeface="ＭＳ Ｐゴシック"/>
              </a:rPr>
              <a:t>range(5) </a:t>
            </a:r>
            <a:r>
              <a:rPr lang="en-US" dirty="0" smtClean="0">
                <a:ea typeface="ＭＳ Ｐゴシック"/>
                <a:cs typeface="ＭＳ Ｐゴシック"/>
              </a:rPr>
              <a:t>creates </a:t>
            </a:r>
            <a:r>
              <a:rPr lang="en-US" dirty="0">
                <a:ea typeface="ＭＳ Ｐゴシック"/>
                <a:cs typeface="ＭＳ Ｐゴシック"/>
              </a:rPr>
              <a:t>a sequence from 0 to 4</a:t>
            </a:r>
          </a:p>
          <a:p>
            <a:pPr indent="-365760">
              <a:spcBef>
                <a:spcPts val="0"/>
              </a:spcBef>
            </a:pPr>
            <a:r>
              <a:rPr lang="en-US" dirty="0">
                <a:solidFill>
                  <a:schemeClr val="bg2"/>
                </a:solidFill>
                <a:ea typeface="ＭＳ Ｐゴシック"/>
                <a:cs typeface="ＭＳ Ｐゴシック"/>
              </a:rPr>
              <a:t>range</a:t>
            </a:r>
            <a:r>
              <a:rPr lang="en-US" dirty="0" smtClean="0">
                <a:solidFill>
                  <a:schemeClr val="bg2"/>
                </a:solidFill>
                <a:ea typeface="ＭＳ Ｐゴシック"/>
                <a:cs typeface="ＭＳ Ｐゴシック"/>
              </a:rPr>
              <a:t>(&lt;start&gt;, &lt;stop&gt;, &lt;step&gt;)</a:t>
            </a:r>
          </a:p>
          <a:p>
            <a:pPr lvl="1" indent="-365760">
              <a:spcBef>
                <a:spcPts val="0"/>
              </a:spcBef>
            </a:pPr>
            <a:r>
              <a:rPr lang="en-US" dirty="0" smtClean="0">
                <a:solidFill>
                  <a:schemeClr val="bg2"/>
                </a:solidFill>
                <a:ea typeface="ＭＳ Ｐゴシック"/>
              </a:rPr>
              <a:t>range(5, 15, 1) creates a sequence from 5 to 14 with a step of 1</a:t>
            </a:r>
          </a:p>
          <a:p>
            <a:pPr lvl="1" indent="-365760">
              <a:spcBef>
                <a:spcPts val="0"/>
              </a:spcBef>
            </a:pPr>
            <a:r>
              <a:rPr lang="en-US" dirty="0" smtClean="0">
                <a:solidFill>
                  <a:schemeClr val="bg2"/>
                </a:solidFill>
                <a:ea typeface="ＭＳ Ｐゴシック"/>
              </a:rPr>
              <a:t>range(1, 10, 2) </a:t>
            </a:r>
            <a:r>
              <a:rPr lang="en-US" dirty="0">
                <a:solidFill>
                  <a:schemeClr val="bg2"/>
                </a:solidFill>
                <a:ea typeface="ＭＳ Ｐゴシック"/>
              </a:rPr>
              <a:t>creates a sequence from </a:t>
            </a:r>
            <a:r>
              <a:rPr lang="en-US" dirty="0" smtClean="0">
                <a:solidFill>
                  <a:schemeClr val="bg2"/>
                </a:solidFill>
                <a:ea typeface="ＭＳ Ｐゴシック"/>
              </a:rPr>
              <a:t>1 </a:t>
            </a:r>
            <a:r>
              <a:rPr lang="en-US" dirty="0">
                <a:solidFill>
                  <a:schemeClr val="bg2"/>
                </a:solidFill>
                <a:ea typeface="ＭＳ Ｐゴシック"/>
              </a:rPr>
              <a:t>to 9</a:t>
            </a:r>
            <a:r>
              <a:rPr lang="en-US" dirty="0" smtClean="0">
                <a:solidFill>
                  <a:schemeClr val="bg2"/>
                </a:solidFill>
                <a:ea typeface="ＭＳ Ｐゴシック"/>
              </a:rPr>
              <a:t> </a:t>
            </a:r>
            <a:r>
              <a:rPr lang="en-US" dirty="0">
                <a:solidFill>
                  <a:schemeClr val="bg2"/>
                </a:solidFill>
                <a:ea typeface="ＭＳ Ｐゴシック"/>
              </a:rPr>
              <a:t>with a step of </a:t>
            </a:r>
            <a:r>
              <a:rPr lang="en-US" dirty="0" smtClean="0">
                <a:solidFill>
                  <a:schemeClr val="bg2"/>
                </a:solidFill>
                <a:ea typeface="ＭＳ Ｐゴシック"/>
              </a:rPr>
              <a:t>2</a:t>
            </a:r>
          </a:p>
          <a:p>
            <a:pPr lvl="1" indent="-365760">
              <a:spcBef>
                <a:spcPts val="0"/>
              </a:spcBef>
            </a:pPr>
            <a:r>
              <a:rPr lang="en-US" dirty="0" smtClean="0">
                <a:solidFill>
                  <a:schemeClr val="bg2"/>
                </a:solidFill>
                <a:ea typeface="ＭＳ Ｐゴシック"/>
                <a:cs typeface="ＭＳ Ｐゴシック"/>
              </a:rPr>
              <a:t>It is </a:t>
            </a:r>
            <a:r>
              <a:rPr lang="en-US" dirty="0">
                <a:solidFill>
                  <a:schemeClr val="bg2"/>
                </a:solidFill>
                <a:ea typeface="ＭＳ Ｐゴシック"/>
                <a:cs typeface="ＭＳ Ｐゴシック"/>
              </a:rPr>
              <a:t>more </a:t>
            </a:r>
            <a:r>
              <a:rPr lang="en-US" dirty="0" smtClean="0">
                <a:solidFill>
                  <a:schemeClr val="bg2"/>
                </a:solidFill>
                <a:ea typeface="ＭＳ Ｐゴシック"/>
                <a:cs typeface="ＭＳ Ｐゴシック"/>
              </a:rPr>
              <a:t>flexible than range(&lt;stop&gt;)</a:t>
            </a:r>
            <a:endParaRPr lang="en-US" dirty="0">
              <a:solidFill>
                <a:schemeClr val="bg2"/>
              </a:solidFill>
              <a:ea typeface="ＭＳ Ｐゴシック"/>
              <a:cs typeface="ＭＳ Ｐゴシック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776B2606-01B0-1745-845E-5B8FAEB363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338" y="3048000"/>
            <a:ext cx="8763000" cy="286232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 = list(range(5))</a:t>
            </a:r>
            <a:endParaRPr lang="en-US" sz="2000" dirty="0" smtClean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b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list(range(5, 15, 1))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c = list(range(1, 10, 2))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print(a)</a:t>
            </a:r>
          </a:p>
          <a:p>
            <a:pPr defTabSz="288925"/>
            <a:r>
              <a:rPr lang="cs-CZ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</a:t>
            </a:r>
            <a:r>
              <a:rPr lang="cs-CZ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0, 1, 2, 3, </a:t>
            </a:r>
            <a:r>
              <a:rPr lang="cs-CZ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4]</a:t>
            </a:r>
          </a:p>
          <a:p>
            <a:pPr defTabSz="288925"/>
            <a:r>
              <a:rPr lang="cs-CZ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cs-CZ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print</a:t>
            </a:r>
            <a:r>
              <a:rPr lang="cs-CZ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(b)</a:t>
            </a:r>
          </a:p>
          <a:p>
            <a:pPr defTabSz="288925"/>
            <a:r>
              <a:rPr lang="cs-CZ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</a:t>
            </a:r>
            <a:r>
              <a:rPr lang="cs-CZ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5, 6, 7, 8, 9, 10, 11, 12, 13, 14</a:t>
            </a:r>
            <a:r>
              <a:rPr lang="cs-CZ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]</a:t>
            </a:r>
          </a:p>
          <a:p>
            <a:pPr defTabSz="288925"/>
            <a:r>
              <a:rPr lang="cs-CZ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cs-CZ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print</a:t>
            </a:r>
            <a:r>
              <a:rPr lang="cs-CZ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(c)</a:t>
            </a:r>
          </a:p>
          <a:p>
            <a:pPr defTabSz="288925"/>
            <a:r>
              <a:rPr lang="cs-CZ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[1, 3, 5, 7, 9</a:t>
            </a:r>
            <a:r>
              <a:rPr lang="cs-CZ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]</a:t>
            </a:r>
            <a:endParaRPr lang="cs-CZ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29106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Python datatypes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Quick intro lab to Python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mins</a:t>
            </a: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b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</a:br>
            <a:r>
              <a:rPr lang="en-US" b="1" dirty="0">
                <a:solidFill>
                  <a:schemeClr val="bg2"/>
                </a:solidFill>
                <a:ea typeface="ＭＳ Ｐゴシック"/>
                <a:cs typeface="ＭＳ Ｐゴシック"/>
              </a:rPr>
              <a:t>03-languageintro</a:t>
            </a:r>
            <a:r>
              <a:rPr lang="en-US" b="1" dirty="0">
                <a:ea typeface="ＭＳ Ｐゴシック"/>
                <a:cs typeface="ＭＳ Ｐゴシック"/>
              </a:rPr>
              <a:t> / types</a:t>
            </a:r>
            <a:endParaRPr lang="en-US" dirty="0">
              <a:ea typeface="ＭＳ Ｐゴシック"/>
              <a:cs typeface="ＭＳ Ｐゴシック"/>
            </a:endParaRP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571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</a:t>
            </a:r>
            <a:r>
              <a:rPr lang="en-US" dirty="0" smtClean="0">
                <a:ea typeface="ＭＳ Ｐゴシック"/>
                <a:cs typeface="ＭＳ Ｐゴシック"/>
              </a:rPr>
              <a:t>Python Data Types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Introduction Python Data Types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</a:t>
            </a:r>
            <a:r>
              <a:rPr lang="en-US" dirty="0" smtClean="0">
                <a:ea typeface="ＭＳ Ｐゴシック"/>
                <a:cs typeface="ＭＳ Ｐゴシック"/>
              </a:rPr>
              <a:t>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03__pythonLanguageBasics </a:t>
            </a:r>
            <a:r>
              <a:rPr lang="en-US" b="1" dirty="0">
                <a:ea typeface="ＭＳ Ｐゴシック"/>
                <a:cs typeface="ＭＳ Ｐゴシック"/>
              </a:rPr>
              <a:t>| </a:t>
            </a:r>
            <a:r>
              <a:rPr lang="en-US" b="1" dirty="0" smtClean="0">
                <a:ea typeface="ＭＳ Ｐゴシック"/>
                <a:cs typeface="ＭＳ Ｐゴシック"/>
              </a:rPr>
              <a:t>3.1-types.ipynb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2471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Ranges</a:t>
            </a:r>
          </a:p>
        </p:txBody>
      </p:sp>
      <p:sp>
        <p:nvSpPr>
          <p:cNvPr id="1269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838200"/>
            <a:ext cx="8718550" cy="5627688"/>
          </a:xfrm>
        </p:spPr>
        <p:txBody>
          <a:bodyPr>
            <a:normAutofit/>
          </a:bodyPr>
          <a:lstStyle/>
          <a:p>
            <a:pPr indent="-365760">
              <a:spcBef>
                <a:spcPts val="0"/>
              </a:spcBef>
            </a:pPr>
            <a:r>
              <a:rPr lang="en-US" sz="2800" dirty="0">
                <a:ea typeface="ＭＳ Ｐゴシック"/>
                <a:cs typeface="ＭＳ Ｐゴシック"/>
              </a:rPr>
              <a:t>range(5) creates a sequence from 0 to 4</a:t>
            </a:r>
          </a:p>
          <a:p>
            <a:pPr indent="-365760">
              <a:spcBef>
                <a:spcPts val="0"/>
              </a:spcBef>
            </a:pPr>
            <a:r>
              <a:rPr lang="en-US" sz="2800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range(start, stop step)</a:t>
            </a:r>
            <a:r>
              <a:rPr lang="en-US" sz="2800" dirty="0">
                <a:solidFill>
                  <a:schemeClr val="accent2"/>
                </a:solidFill>
                <a:ea typeface="ＭＳ Ｐゴシック"/>
                <a:cs typeface="ＭＳ Ｐゴシック"/>
              </a:rPr>
              <a:t> </a:t>
            </a:r>
            <a:r>
              <a:rPr lang="en-US" sz="2800" dirty="0">
                <a:ea typeface="ＭＳ Ｐゴシック"/>
                <a:cs typeface="ＭＳ Ｐゴシック"/>
              </a:rPr>
              <a:t>function is more flexible</a:t>
            </a:r>
          </a:p>
          <a:p>
            <a:pPr lvl="1" indent="-365760">
              <a:spcBef>
                <a:spcPts val="0"/>
              </a:spcBef>
            </a:pPr>
            <a:r>
              <a:rPr lang="en-US" sz="2600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range</a:t>
            </a:r>
            <a:r>
              <a:rPr lang="en-US" sz="2600" dirty="0">
                <a:ea typeface="ＭＳ Ｐゴシック"/>
                <a:cs typeface="ＭＳ Ｐゴシック"/>
              </a:rPr>
              <a:t>(1,10, 2) =&gt; 1,3,5,7,9</a:t>
            </a:r>
          </a:p>
          <a:p>
            <a:pPr lvl="1" indent="-365760">
              <a:spcBef>
                <a:spcPts val="0"/>
              </a:spcBef>
            </a:pPr>
            <a:r>
              <a:rPr lang="en-US" sz="2600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range</a:t>
            </a:r>
            <a:r>
              <a:rPr lang="en-US" sz="2600" dirty="0">
                <a:ea typeface="ＭＳ Ｐゴシック"/>
                <a:cs typeface="ＭＳ Ｐゴシック"/>
              </a:rPr>
              <a:t>(0, 0.1, 0.01) =&gt;  0.0, 0.01, …,  0.10</a:t>
            </a:r>
          </a:p>
          <a:p>
            <a:pPr indent="-365760">
              <a:spcBef>
                <a:spcPts val="0"/>
              </a:spcBef>
            </a:pPr>
            <a:endParaRPr lang="en-US" sz="2800" dirty="0"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sz="2800" dirty="0">
                <a:ea typeface="ＭＳ Ｐゴシック"/>
                <a:cs typeface="ＭＳ Ｐゴシック"/>
              </a:rPr>
              <a:t>More options:  </a:t>
            </a:r>
            <a:r>
              <a:rPr lang="en-US" sz="2800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?range</a:t>
            </a:r>
          </a:p>
          <a:p>
            <a:pPr indent="-365760">
              <a:spcBef>
                <a:spcPts val="0"/>
              </a:spcBef>
            </a:pPr>
            <a:endParaRPr lang="en-US" sz="2800" dirty="0">
              <a:ea typeface="ＭＳ Ｐゴシック"/>
              <a:cs typeface="ＭＳ Ｐゴシック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92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Python Data Types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xmlns="" id="{41B9C0A2-8F9D-6542-BFE0-5AF7539A7A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Introduction</a:t>
            </a:r>
          </a:p>
          <a:p>
            <a:pPr marL="404813" lvl="1" indent="0" algn="r">
              <a:buFontTx/>
              <a:buNone/>
            </a:pPr>
            <a:r>
              <a:rPr lang="en-US" sz="2800" b="1" kern="0" dirty="0">
                <a:solidFill>
                  <a:schemeClr val="accent2"/>
                </a:solidFill>
                <a:ea typeface="ＭＳ Ｐゴシック"/>
              </a:rPr>
              <a:t>Data Types </a:t>
            </a: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solidFill>
                  <a:schemeClr val="bg2"/>
                </a:solidFill>
                <a:ea typeface="ＭＳ Ｐゴシック"/>
              </a:rPr>
              <a:t>NumPy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/>
              <a:t>Packages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Pandas</a:t>
            </a: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59761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 fontScale="90000"/>
          </a:bodyPr>
          <a:lstStyle/>
          <a:p>
            <a:r>
              <a:rPr lang="en-US" sz="4000" dirty="0" smtClean="0">
                <a:ea typeface="ＭＳ Ｐゴシック"/>
                <a:cs typeface="ＭＳ Ｐゴシック"/>
              </a:rPr>
              <a:t>Control Flow and Comprehensions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BC26FDFF-A881-B54A-89AC-EC94B69A8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3810000"/>
            <a:ext cx="6472238" cy="298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Operators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Data </a:t>
            </a:r>
            <a:r>
              <a:rPr lang="en-US" sz="2000" kern="0" dirty="0">
                <a:solidFill>
                  <a:schemeClr val="bg2"/>
                </a:solidFill>
                <a:ea typeface="ＭＳ Ｐゴシック"/>
              </a:rPr>
              <a:t>Types </a:t>
            </a:r>
          </a:p>
          <a:p>
            <a:pPr marL="404813" lvl="1" indent="0" algn="r">
              <a:buFontTx/>
              <a:buNone/>
            </a:pPr>
            <a:r>
              <a:rPr lang="en-US" sz="2000" b="1" kern="0" dirty="0" smtClean="0">
                <a:solidFill>
                  <a:schemeClr val="accent2"/>
                </a:solidFill>
                <a:ea typeface="ＭＳ Ｐゴシック"/>
              </a:rPr>
              <a:t>Control Flow and Comprehensions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Functions</a:t>
            </a:r>
            <a:endParaRPr lang="en-US" sz="20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smtClean="0"/>
              <a:t>Strings</a:t>
            </a:r>
            <a:endParaRPr lang="en-US" sz="2000" kern="0" dirty="0"/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Files and Exception Handling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Multithreaded Programming</a:t>
            </a:r>
          </a:p>
          <a:p>
            <a:pPr marL="404813" lvl="1" indent="0" algn="r">
              <a:buFontTx/>
              <a:buNone/>
            </a:pPr>
            <a:r>
              <a:rPr lang="en-US" sz="2000" kern="0" dirty="0">
                <a:ea typeface="ＭＳ Ｐゴシック"/>
              </a:rPr>
              <a:t>Object Oriented Programming</a:t>
            </a:r>
          </a:p>
        </p:txBody>
      </p:sp>
    </p:spTree>
    <p:extLst>
      <p:ext uri="{BB962C8B-B14F-4D97-AF65-F5344CB8AC3E}">
        <p14:creationId xmlns:p14="http://schemas.microsoft.com/office/powerpoint/2010/main" val="12790045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2A7358-A37A-AB4B-A11D-432BCBD9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Blocks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24DDDA-AC88-964A-9E04-29DBCF0F7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does not have curly braces (like Java)</a:t>
            </a:r>
          </a:p>
          <a:p>
            <a:r>
              <a:rPr lang="en-US" dirty="0"/>
              <a:t>Blocks are delimited by indentation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Whitespace matters! But why?</a:t>
            </a:r>
          </a:p>
          <a:p>
            <a:pPr lvl="1"/>
            <a:r>
              <a:rPr lang="en-US" dirty="0"/>
              <a:t>Because it’s good style to use indentation (in Java too!)</a:t>
            </a:r>
          </a:p>
          <a:p>
            <a:pPr lvl="1"/>
            <a:r>
              <a:rPr lang="en-US" dirty="0"/>
              <a:t>Why not have it do meaning too, instead of just ignored.</a:t>
            </a:r>
          </a:p>
          <a:p>
            <a:pPr lvl="1"/>
            <a:r>
              <a:rPr lang="en-US" dirty="0"/>
              <a:t>Curly braces are redundant, and can cause unexpected errors.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A94635E-C79D-F54E-AEB5-094CCEB4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F163616-3A27-5B43-9E9D-4FA482C03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D2CF9CE4-876B-BC4F-9F0B-E669D3C65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650" y="1969358"/>
            <a:ext cx="8763000" cy="2308324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statement:   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   indented block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   indented block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statement: 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   statements</a:t>
            </a:r>
          </a:p>
          <a:p>
            <a:pPr defTabSz="288925"/>
            <a:endParaRPr lang="en-US" sz="24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700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2A7358-A37A-AB4B-A11D-432BCBD9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Flow - Blocks </a:t>
            </a:r>
            <a:r>
              <a:rPr lang="en-US" dirty="0"/>
              <a:t>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24DDDA-AC88-964A-9E04-29DBCF0F7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does not have curly braces (like Java)</a:t>
            </a:r>
          </a:p>
          <a:p>
            <a:r>
              <a:rPr lang="en-US" dirty="0"/>
              <a:t>Blocks are delimited by indentation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Whitespace matters! But why?</a:t>
            </a:r>
          </a:p>
          <a:p>
            <a:pPr lvl="1"/>
            <a:r>
              <a:rPr lang="en-US" dirty="0"/>
              <a:t>Because it’s good style to use indentation (in Java too!)</a:t>
            </a:r>
          </a:p>
          <a:p>
            <a:pPr lvl="1"/>
            <a:r>
              <a:rPr lang="en-US" dirty="0"/>
              <a:t>Why not have it do meaning too, instead of just ignored.</a:t>
            </a:r>
          </a:p>
          <a:p>
            <a:pPr lvl="1"/>
            <a:r>
              <a:rPr lang="en-US" dirty="0"/>
              <a:t>Curly braces are redundant, and can cause unexpected errors.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A94635E-C79D-F54E-AEB5-094CCEB4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F163616-3A27-5B43-9E9D-4FA482C03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D2CF9CE4-876B-BC4F-9F0B-E669D3C65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511" y="1992108"/>
            <a:ext cx="8763000" cy="163121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statement:   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  indented block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  indented block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statement: 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 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statements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1981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Flow: IF-Else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87338" y="1295400"/>
            <a:ext cx="8763000" cy="267765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if (condition or expression):   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	statements</a:t>
            </a:r>
          </a:p>
          <a:p>
            <a:pPr defTabSz="288925"/>
            <a:r>
              <a:rPr lang="en-US" sz="2400" b="1" dirty="0" err="1">
                <a:solidFill>
                  <a:schemeClr val="accent2"/>
                </a:solidFill>
                <a:latin typeface="Lucida Sans Typewriter" pitchFamily="49" charset="0"/>
              </a:rPr>
              <a:t>elif</a:t>
            </a:r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:  #else if (note the syntax)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  statements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else: 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	statements</a:t>
            </a:r>
          </a:p>
          <a:p>
            <a:pPr defTabSz="288925"/>
            <a:endParaRPr lang="en-US" sz="24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123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</a:t>
            </a:r>
            <a:r>
              <a:rPr lang="en-US" dirty="0" smtClean="0"/>
              <a:t>Flow </a:t>
            </a:r>
            <a:r>
              <a:rPr lang="mr-IN" dirty="0" smtClean="0"/>
              <a:t>–</a:t>
            </a:r>
            <a:r>
              <a:rPr lang="en-US" dirty="0" smtClean="0"/>
              <a:t> Conditionals - if-</a:t>
            </a:r>
            <a:r>
              <a:rPr lang="en-US" dirty="0" err="1" smtClean="0"/>
              <a:t>elif</a:t>
            </a:r>
            <a:r>
              <a:rPr lang="en-US" dirty="0" smtClean="0"/>
              <a:t>-else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is the syntax for the conditional statement if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elif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else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36550" y="1752600"/>
            <a:ext cx="87630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if (condition or expression):   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statements</a:t>
            </a:r>
          </a:p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elif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: 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# else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if (note the syntax)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 statements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else: 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statements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0726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613084-6DF5-C34B-B324-C57F28738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One-liner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109289A-5C6F-E44B-8FB0-13C1A5C45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do a one-liner like this: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is similar to the </a:t>
            </a:r>
            <a:r>
              <a:rPr lang="en-US" dirty="0" err="1"/>
              <a:t>c++</a:t>
            </a:r>
            <a:r>
              <a:rPr lang="en-US" dirty="0"/>
              <a:t>/Java ternary operator.</a:t>
            </a:r>
          </a:p>
          <a:p>
            <a:r>
              <a:rPr lang="en-US" dirty="0"/>
              <a:t>But arguably more readable.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82E86B5-F2BC-4E46-B05F-01EEC82F3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7D64F03-85AE-A64F-836D-BCF54C4D9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F505D224-6C54-5741-87C8-3FACCBCBD9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981200"/>
            <a:ext cx="8763000" cy="46166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400" b="1" dirty="0" err="1">
                <a:solidFill>
                  <a:schemeClr val="accent2"/>
                </a:solidFill>
                <a:latin typeface="Lucida Sans Typewriter" pitchFamily="49" charset="0"/>
              </a:rPr>
              <a:t>isApple</a:t>
            </a:r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 = True if fruit=‘Apple’ else False</a:t>
            </a:r>
          </a:p>
        </p:txBody>
      </p:sp>
    </p:spTree>
    <p:extLst>
      <p:ext uri="{BB962C8B-B14F-4D97-AF65-F5344CB8AC3E}">
        <p14:creationId xmlns:p14="http://schemas.microsoft.com/office/powerpoint/2010/main" val="200334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613084-6DF5-C34B-B324-C57F28738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Flow </a:t>
            </a:r>
            <a:r>
              <a:rPr lang="mr-IN" dirty="0" smtClean="0"/>
              <a:t>–</a:t>
            </a:r>
            <a:r>
              <a:rPr lang="en-US" dirty="0" smtClean="0"/>
              <a:t> Conditionals - One Liners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109289A-5C6F-E44B-8FB0-13C1A5C45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 is possible to condense code from an if-else statement into just one line</a:t>
            </a:r>
          </a:p>
          <a:p>
            <a:r>
              <a:rPr lang="en-US" dirty="0" smtClean="0"/>
              <a:t>This </a:t>
            </a:r>
            <a:r>
              <a:rPr lang="en-US" dirty="0"/>
              <a:t>is similar to the </a:t>
            </a:r>
            <a:r>
              <a:rPr lang="en-US" dirty="0" err="1"/>
              <a:t>c++</a:t>
            </a:r>
            <a:r>
              <a:rPr lang="en-US" dirty="0"/>
              <a:t>/Java ternary </a:t>
            </a:r>
            <a:r>
              <a:rPr lang="en-US" dirty="0" smtClean="0"/>
              <a:t>operator, </a:t>
            </a:r>
            <a:r>
              <a:rPr lang="en-US" dirty="0"/>
              <a:t>b</a:t>
            </a:r>
            <a:r>
              <a:rPr lang="en-US" dirty="0" smtClean="0"/>
              <a:t>ut </a:t>
            </a:r>
            <a:r>
              <a:rPr lang="en-US" dirty="0"/>
              <a:t>arguably more readable.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82E86B5-F2BC-4E46-B05F-01EEC82F3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7D64F03-85AE-A64F-836D-BCF54C4D9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F505D224-6C54-5741-87C8-3FACCBCBD9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2667000"/>
            <a:ext cx="8763000" cy="286232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&gt;&gt;&gt; fruit = “Apple”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isAppleFlag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 True if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fruit == “Apple”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else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False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isAppleFlag</a:t>
            </a:r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pitchFamily="49" charset="0"/>
              </a:rPr>
              <a:t>True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&gt;&gt;&gt; fruit =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“Orange”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&gt;&gt;&gt;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isAppleFlag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= True if fruit == “Apple” else False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&gt;&gt;&gt;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isAppleFlag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pitchFamily="49" charset="0"/>
              </a:rPr>
              <a:t>False</a:t>
            </a:r>
            <a:endParaRPr lang="en-US" sz="20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1205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Conditionals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Conditional Statements in Python</a:t>
            </a:r>
          </a:p>
          <a:p>
            <a:pPr lvl="4" indent="-365760">
              <a:spcBef>
                <a:spcPts val="0"/>
              </a:spcBef>
            </a:pPr>
            <a:r>
              <a:rPr lang="en-US" dirty="0">
                <a:ea typeface="ＭＳ Ｐゴシック"/>
              </a:rPr>
              <a:t>lab</a:t>
            </a: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mins</a:t>
            </a: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b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</a:br>
            <a:r>
              <a:rPr lang="en-US" b="1" dirty="0">
                <a:solidFill>
                  <a:schemeClr val="bg2"/>
                </a:solidFill>
                <a:ea typeface="ＭＳ Ｐゴシック"/>
                <a:cs typeface="ＭＳ Ｐゴシック"/>
              </a:rPr>
              <a:t>03-languageintro</a:t>
            </a:r>
            <a:r>
              <a:rPr lang="en-US" b="1" dirty="0">
                <a:ea typeface="ＭＳ Ｐゴシック"/>
                <a:cs typeface="ＭＳ Ｐゴシック"/>
              </a:rPr>
              <a:t> / Conditionals</a:t>
            </a:r>
            <a:endParaRPr lang="en-US" dirty="0">
              <a:ea typeface="ＭＳ Ｐゴシック"/>
              <a:cs typeface="ＭＳ Ｐゴシック"/>
            </a:endParaRP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375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</a:t>
            </a:r>
            <a:r>
              <a:rPr lang="en-US" dirty="0" smtClean="0">
                <a:ea typeface="ＭＳ Ｐゴシック"/>
                <a:cs typeface="ＭＳ Ｐゴシック"/>
              </a:rPr>
              <a:t>Python Control Flow - Conditionals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Write conditionals in Python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</a:t>
            </a:r>
            <a:r>
              <a:rPr lang="en-US" dirty="0" smtClean="0">
                <a:ea typeface="ＭＳ Ｐゴシック"/>
                <a:cs typeface="ＭＳ Ｐゴシック"/>
              </a:rPr>
              <a:t>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03__pythonLanguageBasics </a:t>
            </a:r>
            <a:r>
              <a:rPr lang="en-US" b="1" dirty="0">
                <a:ea typeface="ＭＳ Ｐゴシック"/>
                <a:cs typeface="ＭＳ Ｐゴシック"/>
              </a:rPr>
              <a:t>| </a:t>
            </a:r>
            <a:r>
              <a:rPr lang="en-US" b="1" dirty="0" smtClean="0">
                <a:ea typeface="ＭＳ Ｐゴシック"/>
                <a:cs typeface="ＭＳ Ｐゴシック"/>
              </a:rPr>
              <a:t>3.2-conditionals.ipynb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2047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Loops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00" y="1447800"/>
            <a:ext cx="8763000" cy="378565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# for loop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for (x in range(10)):  # range generates list</a:t>
            </a:r>
            <a:b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</a:br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   print(x)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# while loop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x = 10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while (x &gt;= 0): 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   print(x)  #break, continue work here</a:t>
            </a:r>
          </a:p>
          <a:p>
            <a:pPr defTabSz="288925"/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   x = x - 1</a:t>
            </a:r>
          </a:p>
        </p:txBody>
      </p:sp>
    </p:spTree>
    <p:extLst>
      <p:ext uri="{BB962C8B-B14F-4D97-AF65-F5344CB8AC3E}">
        <p14:creationId xmlns:p14="http://schemas.microsoft.com/office/powerpoint/2010/main" val="420459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smtClean="0">
                <a:ea typeface="ＭＳ Ｐゴシック"/>
                <a:cs typeface="ＭＳ Ｐゴシック"/>
              </a:rPr>
              <a:t>Operators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BC26FDFF-A881-B54A-89AC-EC94B69A8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3810000"/>
            <a:ext cx="6472238" cy="298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000" b="1" kern="0" dirty="0" smtClean="0">
                <a:solidFill>
                  <a:schemeClr val="accent2"/>
                </a:solidFill>
                <a:ea typeface="ＭＳ Ｐゴシック"/>
              </a:rPr>
              <a:t>Operators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Data </a:t>
            </a:r>
            <a:r>
              <a:rPr lang="en-US" sz="2000" kern="0" dirty="0">
                <a:ea typeface="ＭＳ Ｐゴシック"/>
              </a:rPr>
              <a:t>Types 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Control Flow and Comprehensions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Functions</a:t>
            </a:r>
            <a:endParaRPr lang="en-US" sz="20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smtClean="0"/>
              <a:t>Strings</a:t>
            </a:r>
            <a:endParaRPr lang="en-US" sz="2000" kern="0" dirty="0"/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Files and Exception Handling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Multithreaded Programming</a:t>
            </a:r>
          </a:p>
          <a:p>
            <a:pPr marL="404813" lvl="1" indent="0" algn="r">
              <a:buNone/>
            </a:pPr>
            <a:r>
              <a:rPr lang="en-US" sz="2000" kern="0" dirty="0">
                <a:ea typeface="ＭＳ Ｐゴシック"/>
              </a:rPr>
              <a:t>Object Oriented </a:t>
            </a:r>
            <a:r>
              <a:rPr lang="en-US" sz="2000" kern="0" dirty="0" smtClean="0">
                <a:ea typeface="ＭＳ Ｐゴシック"/>
              </a:rPr>
              <a:t>Programming</a:t>
            </a:r>
            <a:endParaRPr lang="en-US" sz="16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7805261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</a:t>
            </a:r>
            <a:r>
              <a:rPr lang="en-US" dirty="0" smtClean="0"/>
              <a:t>Flow </a:t>
            </a:r>
            <a:r>
              <a:rPr lang="mr-IN" dirty="0" smtClean="0"/>
              <a:t>–</a:t>
            </a:r>
            <a:r>
              <a:rPr lang="en-US" dirty="0" smtClean="0"/>
              <a:t> Loops </a:t>
            </a:r>
            <a:r>
              <a:rPr lang="mr-IN" dirty="0" smtClean="0"/>
              <a:t>–</a:t>
            </a:r>
            <a:r>
              <a:rPr lang="en-US" dirty="0" smtClean="0"/>
              <a:t> for and while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is the syntax for loops in Python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90802" y="1615869"/>
            <a:ext cx="4364903" cy="101566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pitchFamily="49" charset="0"/>
              </a:rPr>
              <a:t># for </a:t>
            </a:r>
            <a:r>
              <a:rPr lang="en-US" sz="2000" dirty="0" smtClean="0">
                <a:solidFill>
                  <a:schemeClr val="bg2"/>
                </a:solidFill>
                <a:latin typeface="Lucida Sans Typewriter" pitchFamily="49" charset="0"/>
              </a:rPr>
              <a:t>loop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for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(x in range(10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)):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print(x)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711557" y="1356623"/>
            <a:ext cx="4401848" cy="163121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pitchFamily="49" charset="0"/>
              </a:rPr>
              <a:t># </a:t>
            </a:r>
            <a:r>
              <a:rPr lang="en-US" sz="2000" dirty="0">
                <a:solidFill>
                  <a:schemeClr val="bg2"/>
                </a:solidFill>
                <a:latin typeface="Lucida Sans Typewriter" pitchFamily="49" charset="0"/>
              </a:rPr>
              <a:t>while loop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x = 10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while (x &gt;= 0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):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print(x)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x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 x - 1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87337" y="3160869"/>
            <a:ext cx="8826067" cy="286232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pitchFamily="49" charset="0"/>
              </a:rPr>
              <a:t># </a:t>
            </a:r>
            <a:r>
              <a:rPr lang="en-US" sz="2000" dirty="0">
                <a:solidFill>
                  <a:schemeClr val="bg2"/>
                </a:solidFill>
                <a:latin typeface="Lucida Sans Typewriter" pitchFamily="49" charset="0"/>
              </a:rPr>
              <a:t>while </a:t>
            </a:r>
            <a:r>
              <a:rPr lang="en-US" sz="2000" dirty="0" smtClean="0">
                <a:solidFill>
                  <a:schemeClr val="bg2"/>
                </a:solidFill>
                <a:latin typeface="Lucida Sans Typewriter" pitchFamily="49" charset="0"/>
              </a:rPr>
              <a:t>loop with break and continue</a:t>
            </a:r>
            <a:endParaRPr lang="en-US" sz="20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x =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100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while (x &gt;= 0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):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if x%17 == 0: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		print(x)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		break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else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		x -= 1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		continue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109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391304-B810-FE45-8072-EC5232016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loops and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C322FD8-54A6-F049-B156-1B90DDC18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loops are designed to operate over lists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Can also operate over strings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by itself tests membership in a list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622FA51-D651-1642-A68A-7EEB2A9BD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9C3E01B-7ADF-D845-AECC-14CCD9432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6A715821-1166-DA44-B044-DB0FEB72D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447800"/>
            <a:ext cx="87630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squares = [1, 4, 9, 16]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 sum = 0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 for </a:t>
            </a:r>
            <a:r>
              <a:rPr lang="en-US" sz="2400" dirty="0" err="1">
                <a:solidFill>
                  <a:schemeClr val="bg2"/>
                </a:solidFill>
                <a:latin typeface="Lucida Sans Typewriter" pitchFamily="49" charset="0"/>
              </a:rPr>
              <a:t>num</a:t>
            </a:r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in squares: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   sum += </a:t>
            </a:r>
            <a:r>
              <a:rPr lang="en-US" sz="2400" dirty="0" err="1">
                <a:solidFill>
                  <a:schemeClr val="bg2"/>
                </a:solidFill>
                <a:latin typeface="Lucida Sans Typewriter" pitchFamily="49" charset="0"/>
              </a:rPr>
              <a:t>num</a:t>
            </a:r>
            <a:endParaRPr lang="en-US" sz="24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 print sum  ## 30</a:t>
            </a:r>
            <a:endParaRPr lang="en-US" sz="24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xmlns="" id="{36560343-4907-134C-8527-A862F552CC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950" y="4343400"/>
            <a:ext cx="8763000" cy="120032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 list = [’Tim', ‘Mark', ‘</a:t>
            </a:r>
            <a:r>
              <a:rPr lang="en-US" sz="2400" dirty="0" err="1">
                <a:solidFill>
                  <a:schemeClr val="bg2"/>
                </a:solidFill>
                <a:latin typeface="Lucida Sans Typewriter" pitchFamily="49" charset="0"/>
              </a:rPr>
              <a:t>Sujee</a:t>
            </a:r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']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 if ‘</a:t>
            </a:r>
            <a:r>
              <a:rPr lang="en-US" sz="2400" dirty="0" err="1">
                <a:solidFill>
                  <a:schemeClr val="bg2"/>
                </a:solidFill>
                <a:latin typeface="Lucida Sans Typewriter" pitchFamily="49" charset="0"/>
              </a:rPr>
              <a:t>Sujee</a:t>
            </a:r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' in list: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   print ‘Present!'</a:t>
            </a:r>
            <a:endParaRPr lang="en-US" sz="24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231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391304-B810-FE45-8072-EC5232016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Flow </a:t>
            </a:r>
            <a:r>
              <a:rPr lang="mr-IN" dirty="0" smtClean="0"/>
              <a:t>–</a:t>
            </a:r>
            <a:r>
              <a:rPr lang="en-US" dirty="0" smtClean="0"/>
              <a:t> ‘for’ </a:t>
            </a:r>
            <a:r>
              <a:rPr lang="en-US" dirty="0"/>
              <a:t>loops and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C322FD8-54A6-F049-B156-1B90DDC18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‘for’ </a:t>
            </a:r>
            <a:r>
              <a:rPr lang="en-US" dirty="0"/>
              <a:t>loops are designed to operate over lists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Can also operate over strings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‘in’ by </a:t>
            </a:r>
            <a:r>
              <a:rPr lang="en-US" dirty="0"/>
              <a:t>itself tests membership in a list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622FA51-D651-1642-A68A-7EEB2A9BD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9C3E01B-7ADF-D845-AECC-14CCD9432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6A715821-1166-DA44-B044-DB0FEB72D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581461"/>
            <a:ext cx="8763000" cy="163121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squares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 [1, 4, 9, 16]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sum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 0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for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num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in squares: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sum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+=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num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print sum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xmlns="" id="{36560343-4907-134C-8527-A862F552CC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338" y="4191000"/>
            <a:ext cx="8763000" cy="101566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list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[“Tim”, “Mark”, “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Sujee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”]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if “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Sujee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”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in list: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	print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‘Present!'</a:t>
            </a:r>
          </a:p>
        </p:txBody>
      </p:sp>
    </p:spTree>
    <p:extLst>
      <p:ext uri="{BB962C8B-B14F-4D97-AF65-F5344CB8AC3E}">
        <p14:creationId xmlns:p14="http://schemas.microsoft.com/office/powerpoint/2010/main" val="58506870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319D4E-7E1C-414D-971A-178D678F8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Comprehensions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4433B58-2A78-A842-9DED-A72972A84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allows an elegant way to iterate through ranges and lists called comprehensions.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1545EE3-BBBD-E242-87B7-E4A320E55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D3A45D4-6730-9B40-B1A2-A05DAFD72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D9022648-4ED9-5A48-A1DF-3E41BB1588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050" y="1892711"/>
            <a:ext cx="8763000" cy="3046988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400" b="1" dirty="0" err="1">
                <a:solidFill>
                  <a:schemeClr val="accent2"/>
                </a:solidFill>
                <a:latin typeface="Lucida Sans Typewriter" pitchFamily="49" charset="0"/>
              </a:rPr>
              <a:t>a_list</a:t>
            </a:r>
            <a:r>
              <a:rPr lang="en-US" sz="2400" b="1" dirty="0">
                <a:solidFill>
                  <a:schemeClr val="accent2"/>
                </a:solidFill>
                <a:latin typeface="Lucida Sans Typewriter" pitchFamily="49" charset="0"/>
              </a:rPr>
              <a:t> = [1, ’4’, 9, ‘a’, 0, 4]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2400" dirty="0" err="1">
                <a:solidFill>
                  <a:schemeClr val="bg2"/>
                </a:solidFill>
                <a:latin typeface="Lucida Sans Typewriter" pitchFamily="49" charset="0"/>
              </a:rPr>
              <a:t>squared_ints</a:t>
            </a:r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= [ e**2 for e in </a:t>
            </a:r>
            <a:r>
              <a:rPr lang="en-US" sz="2400" dirty="0" err="1">
                <a:solidFill>
                  <a:schemeClr val="bg2"/>
                </a:solidFill>
                <a:latin typeface="Lucida Sans Typewriter" pitchFamily="49" charset="0"/>
              </a:rPr>
              <a:t>a_list</a:t>
            </a:r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if type(e) == </a:t>
            </a:r>
            <a:r>
              <a:rPr lang="en-US" sz="2400" dirty="0" err="1">
                <a:solidFill>
                  <a:schemeClr val="bg2"/>
                </a:solidFill>
                <a:latin typeface="Lucida Sans Typewriter" pitchFamily="49" charset="0"/>
              </a:rPr>
              <a:t>types.IntType</a:t>
            </a:r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 ]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print </a:t>
            </a:r>
            <a:r>
              <a:rPr lang="en-US" sz="2400" dirty="0" err="1">
                <a:solidFill>
                  <a:schemeClr val="bg2"/>
                </a:solidFill>
                <a:latin typeface="Lucida Sans Typewriter" pitchFamily="49" charset="0"/>
              </a:rPr>
              <a:t>squared_ints</a:t>
            </a:r>
            <a:endParaRPr lang="en-US" sz="24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pitchFamily="49" charset="0"/>
              </a:rPr>
              <a:t># [ 1, 81, 0, 16 ]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75D440F-1D58-3C4C-849A-A83A8A2E6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4982229"/>
            <a:ext cx="5939790" cy="144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256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319D4E-7E1C-414D-971A-178D678F8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Comprehensions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4433B58-2A78-A842-9DED-A72972A84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allows an elegant way to iterate through ranges and lists called comprehensions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example below is a list comprehension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1545EE3-BBBD-E242-87B7-E4A320E55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D3A45D4-6730-9B40-B1A2-A05DAFD72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D9022648-4ED9-5A48-A1DF-3E41BB1588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338" y="4205264"/>
            <a:ext cx="8763000" cy="163121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a_list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 [1,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“4”,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9,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“a”,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0, 4]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&gt;&gt;&gt;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squared_ints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[e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**2 for e in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a_list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if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“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int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” in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str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(type(e))]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&gt;&gt;&gt; print(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squared_ints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)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pitchFamily="49" charset="0"/>
              </a:rPr>
              <a:t>[1</a:t>
            </a:r>
            <a:r>
              <a:rPr lang="en-US" sz="2000" dirty="0">
                <a:solidFill>
                  <a:schemeClr val="bg2"/>
                </a:solidFill>
                <a:latin typeface="Lucida Sans Typewriter" pitchFamily="49" charset="0"/>
              </a:rPr>
              <a:t>, 81, 0, </a:t>
            </a:r>
            <a:r>
              <a:rPr lang="en-US" sz="2000" dirty="0" smtClean="0">
                <a:solidFill>
                  <a:schemeClr val="bg2"/>
                </a:solidFill>
                <a:latin typeface="Lucida Sans Typewriter" pitchFamily="49" charset="0"/>
              </a:rPr>
              <a:t>16]</a:t>
            </a:r>
            <a:endParaRPr lang="en-US" sz="2000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75D440F-1D58-3C4C-849A-A83A8A2E6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2235901"/>
            <a:ext cx="6677119" cy="1620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8170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</a:t>
            </a:r>
            <a:r>
              <a:rPr lang="en-US">
                <a:ea typeface="ＭＳ Ｐゴシック"/>
                <a:cs typeface="ＭＳ Ｐゴシック"/>
              </a:rPr>
              <a:t>: Control Loops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Quick intro lab to Python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mins</a:t>
            </a: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b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</a:br>
            <a:r>
              <a:rPr lang="en-US" b="1" dirty="0">
                <a:solidFill>
                  <a:schemeClr val="bg2"/>
                </a:solidFill>
                <a:ea typeface="ＭＳ Ｐゴシック"/>
                <a:cs typeface="ＭＳ Ｐゴシック"/>
              </a:rPr>
              <a:t>03-languageintro</a:t>
            </a:r>
            <a:r>
              <a:rPr lang="en-US" b="1" dirty="0">
                <a:ea typeface="ＭＳ Ｐゴシック"/>
                <a:cs typeface="ＭＳ Ｐゴシック"/>
              </a:rPr>
              <a:t> / control loops</a:t>
            </a:r>
            <a:endParaRPr lang="en-US" dirty="0">
              <a:ea typeface="ＭＳ Ｐゴシック"/>
              <a:cs typeface="ＭＳ Ｐゴシック"/>
            </a:endParaRP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80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</a:t>
            </a:r>
            <a:r>
              <a:rPr lang="en-US" dirty="0" smtClean="0">
                <a:ea typeface="ＭＳ Ｐゴシック"/>
                <a:cs typeface="ＭＳ Ｐゴシック"/>
              </a:rPr>
              <a:t>Python Control Flow - Loops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Write loops in Python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</a:t>
            </a:r>
            <a:r>
              <a:rPr lang="en-US" dirty="0" smtClean="0">
                <a:ea typeface="ＭＳ Ｐゴシック"/>
                <a:cs typeface="ＭＳ Ｐゴシック"/>
              </a:rPr>
              <a:t>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03__pythonLanguageBasics </a:t>
            </a:r>
            <a:r>
              <a:rPr lang="en-US" b="1" dirty="0">
                <a:ea typeface="ＭＳ Ｐゴシック"/>
                <a:cs typeface="ＭＳ Ｐゴシック"/>
              </a:rPr>
              <a:t>| </a:t>
            </a:r>
            <a:r>
              <a:rPr lang="en-US" b="1" dirty="0" smtClean="0">
                <a:ea typeface="ＭＳ Ｐゴシック"/>
                <a:cs typeface="ＭＳ Ｐゴシック"/>
              </a:rPr>
              <a:t>3.3-loops.ipynb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9081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Functions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AA4B9897-13C0-3049-8823-B24C807F66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Introduction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Data Types </a:t>
            </a:r>
          </a:p>
          <a:p>
            <a:pPr marL="404813" lvl="1" indent="0" algn="r">
              <a:buFontTx/>
              <a:buNone/>
            </a:pPr>
            <a:r>
              <a:rPr lang="en-US" sz="2800" b="1" kern="0" dirty="0">
                <a:solidFill>
                  <a:schemeClr val="accent2"/>
                </a:solidFill>
                <a:ea typeface="ＭＳ Ｐゴシック"/>
              </a:rPr>
              <a:t>Functions</a:t>
            </a:r>
          </a:p>
          <a:p>
            <a:pPr marL="404813" lvl="1" indent="0" algn="r">
              <a:buFontTx/>
              <a:buNone/>
            </a:pPr>
            <a:r>
              <a:rPr lang="en-US" sz="2800" kern="0" dirty="0"/>
              <a:t>Packages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Pandas</a:t>
            </a: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184720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smtClean="0">
                <a:ea typeface="ＭＳ Ｐゴシック"/>
                <a:cs typeface="ＭＳ Ｐゴシック"/>
              </a:rPr>
              <a:t>Functions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BC26FDFF-A881-B54A-89AC-EC94B69A8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3810000"/>
            <a:ext cx="6472238" cy="298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Operators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Data </a:t>
            </a:r>
            <a:r>
              <a:rPr lang="en-US" sz="2000" kern="0" dirty="0">
                <a:solidFill>
                  <a:schemeClr val="bg2"/>
                </a:solidFill>
                <a:ea typeface="ＭＳ Ｐゴシック"/>
              </a:rPr>
              <a:t>Types 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Control Flow and Comprehensions</a:t>
            </a:r>
          </a:p>
          <a:p>
            <a:pPr marL="404813" lvl="1" indent="0" algn="r">
              <a:buFontTx/>
              <a:buNone/>
            </a:pPr>
            <a:r>
              <a:rPr lang="en-US" sz="2000" b="1" kern="0" dirty="0" smtClean="0">
                <a:solidFill>
                  <a:schemeClr val="accent2"/>
                </a:solidFill>
                <a:ea typeface="ＭＳ Ｐゴシック"/>
              </a:rPr>
              <a:t>Functions</a:t>
            </a:r>
            <a:endParaRPr lang="en-US" sz="2000" b="1" kern="0" dirty="0">
              <a:solidFill>
                <a:schemeClr val="accent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smtClean="0"/>
              <a:t>Strings</a:t>
            </a:r>
            <a:endParaRPr lang="en-US" sz="2000" kern="0" dirty="0"/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Files and Exception Handling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Multithreaded Programming</a:t>
            </a:r>
          </a:p>
          <a:p>
            <a:pPr marL="404813" lvl="1" indent="0" algn="r">
              <a:buFontTx/>
              <a:buNone/>
            </a:pPr>
            <a:r>
              <a:rPr lang="en-US" sz="2000" kern="0" dirty="0">
                <a:ea typeface="ＭＳ Ｐゴシック"/>
              </a:rPr>
              <a:t>Object Oriented Programming</a:t>
            </a:r>
          </a:p>
        </p:txBody>
      </p:sp>
    </p:spTree>
    <p:extLst>
      <p:ext uri="{BB962C8B-B14F-4D97-AF65-F5344CB8AC3E}">
        <p14:creationId xmlns:p14="http://schemas.microsoft.com/office/powerpoint/2010/main" val="58397930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2149475"/>
          </a:xfrm>
        </p:spPr>
        <p:txBody>
          <a:bodyPr/>
          <a:lstStyle/>
          <a:p>
            <a:r>
              <a:rPr lang="en-US" dirty="0"/>
              <a:t>Easy to write custom user functions and extend Python.</a:t>
            </a:r>
          </a:p>
          <a:p>
            <a:r>
              <a:rPr lang="en-US" dirty="0"/>
              <a:t>Return type can by any type : scalar / object / NULL</a:t>
            </a:r>
          </a:p>
          <a:p>
            <a:r>
              <a:rPr lang="en-US" dirty="0"/>
              <a:t>If end of function is reached without explicit return, </a:t>
            </a:r>
          </a:p>
          <a:p>
            <a:r>
              <a:rPr lang="en-US" dirty="0"/>
              <a:t>the value of last evaluated expression is returned.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87338" y="3173710"/>
            <a:ext cx="8763000" cy="156966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def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400" b="1" i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function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(arg1, arg2, …. ):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statements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return(result)  #don’t need to say return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538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Operators (Assignments / Boolean)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565609"/>
              </p:ext>
            </p:extLst>
          </p:nvPr>
        </p:nvGraphicFramePr>
        <p:xfrm>
          <a:off x="1104900" y="1478429"/>
          <a:ext cx="6410583" cy="31047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86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1368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3686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43541">
                <a:tc>
                  <a:txBody>
                    <a:bodyPr/>
                    <a:lstStyle/>
                    <a:p>
                      <a:r>
                        <a:rPr lang="en-US" dirty="0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r>
                        <a:rPr lang="en-US" b="1" u="sng" dirty="0"/>
                        <a:t>Assignment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/>
                        <a:t>a = 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r>
                        <a:rPr lang="en-US" b="1" u="sng" dirty="0"/>
                        <a:t>Logical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baseline="0" dirty="0"/>
                        <a:t> and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r>
                        <a:rPr lang="en-US" dirty="0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or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r>
                        <a:rPr lang="en-US" dirty="0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802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5757863"/>
          </a:xfrm>
        </p:spPr>
        <p:txBody>
          <a:bodyPr>
            <a:normAutofit/>
          </a:bodyPr>
          <a:lstStyle/>
          <a:p>
            <a:r>
              <a:rPr lang="en-US" dirty="0" smtClean="0"/>
              <a:t>Concept of modular programming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Easy </a:t>
            </a:r>
            <a:r>
              <a:rPr lang="en-US" dirty="0"/>
              <a:t>to write custom user functions and extend </a:t>
            </a:r>
            <a:r>
              <a:rPr lang="en-US" dirty="0" smtClean="0"/>
              <a:t>Python</a:t>
            </a:r>
          </a:p>
          <a:p>
            <a:r>
              <a:rPr lang="en-US" dirty="0" smtClean="0"/>
              <a:t>“return” statements are optional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00" y="5334000"/>
            <a:ext cx="8763000" cy="101566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def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b="1" i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function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(arg1, arg2,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…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):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	statements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return(result) # don’t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need to say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return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300" y="1219200"/>
            <a:ext cx="3111500" cy="307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93113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Function Example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61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34950" y="1066800"/>
            <a:ext cx="87630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b="1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def</a:t>
            </a:r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400" b="1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my_max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x,y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</a:p>
          <a:p>
            <a:pPr defTabSz="288925"/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if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(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&gt;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 </a:t>
            </a:r>
          </a:p>
          <a:p>
            <a:pPr defTabSz="288925"/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return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</a:t>
            </a:r>
            <a:endParaRPr lang="mr-IN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else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</a:p>
          <a:p>
            <a:pPr defTabSz="288925"/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return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</a:t>
            </a:r>
            <a:endParaRPr lang="mr-IN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9742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5757863"/>
          </a:xfrm>
        </p:spPr>
        <p:txBody>
          <a:bodyPr>
            <a:normAutofit/>
          </a:bodyPr>
          <a:lstStyle/>
          <a:p>
            <a:r>
              <a:rPr lang="en-US" dirty="0" smtClean="0"/>
              <a:t>Return </a:t>
            </a:r>
            <a:r>
              <a:rPr lang="en-US" dirty="0"/>
              <a:t>type can be any type - scalar/complex data type or user defined object / NULL</a:t>
            </a:r>
          </a:p>
          <a:p>
            <a:r>
              <a:rPr lang="en-US" dirty="0"/>
              <a:t>If end of function is reached without explicit return, the value of last evaluated expression is returned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62</a:t>
            </a:fld>
            <a:endParaRPr lang="en-US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87338" y="2652024"/>
            <a:ext cx="8763000" cy="163121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def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my_max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mr-IN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x,y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if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mr-IN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&gt; 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		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return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else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		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return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</a:t>
            </a:r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287338" y="4433593"/>
            <a:ext cx="8763000" cy="101566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val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my_max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(5,8)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print(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val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8</a:t>
            </a:r>
            <a:endParaRPr lang="mr-IN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00114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57F9B1-AF79-4446-BAC1-DF561CB0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DocStrings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8F1AF3E-2A26-6042-B808-4211C0C4E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 can (and should) define a </a:t>
            </a:r>
            <a:r>
              <a:rPr lang="en-US" dirty="0" err="1"/>
              <a:t>docstring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160F15A-E74E-4040-A650-E4A7A930B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E7B5DBF-A7CE-3E4B-8B35-96B761CB8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192A7798-5DA8-6746-BA10-7B182DC17C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752600"/>
            <a:ext cx="8763000" cy="267765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b="1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def</a:t>
            </a:r>
            <a:r>
              <a:rPr lang="en-US" sz="24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400" b="1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my_max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x,y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  <a:endParaRPr lang="en-US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””” This re-implements the max function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“””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</a:p>
          <a:p>
            <a:pPr defTabSz="288925"/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if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(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&gt;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</a:p>
          <a:p>
            <a:pPr defTabSz="288925"/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return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</a:t>
            </a:r>
            <a:endParaRPr lang="mr-IN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else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  <a:endParaRPr lang="mr-IN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return</a:t>
            </a:r>
            <a:r>
              <a:rPr lang="mr-IN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</a:t>
            </a:r>
            <a:endParaRPr lang="mr-IN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570" y="4945032"/>
            <a:ext cx="8763000" cy="830997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print(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my_max.__doc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__)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This re-implements the max function</a:t>
            </a:r>
          </a:p>
        </p:txBody>
      </p:sp>
    </p:spTree>
    <p:extLst>
      <p:ext uri="{BB962C8B-B14F-4D97-AF65-F5344CB8AC3E}">
        <p14:creationId xmlns:p14="http://schemas.microsoft.com/office/powerpoint/2010/main" val="1968191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57F9B1-AF79-4446-BAC1-DF561CB0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DocStrings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8F1AF3E-2A26-6042-B808-4211C0C4E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 can (and should) define a </a:t>
            </a:r>
            <a:r>
              <a:rPr lang="en-US" dirty="0" err="1" smtClean="0"/>
              <a:t>docstring</a:t>
            </a:r>
            <a:r>
              <a:rPr lang="en-US" dirty="0" smtClean="0"/>
              <a:t> to help understand the inputs and outputs of the function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160F15A-E74E-4040-A650-E4A7A930B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E7B5DBF-A7CE-3E4B-8B35-96B761CB8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64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5001161"/>
            <a:ext cx="8763000" cy="132343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print(</a:t>
            </a:r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my_max.__doc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__)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This function re-implements the max function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Inputs: Two numbers x, y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Outputs: The maximum of the two numbers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04800" y="1658032"/>
            <a:ext cx="8763000" cy="317009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def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my_max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mr-IN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x,y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’’’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This function re-implements the max function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Inputs: Two numbers x, y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Outputs: The maximum of the two numbers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‘’’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if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mr-IN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</a:t>
            </a:r>
            <a:r>
              <a:rPr lang="mr-IN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&gt; 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		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return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else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		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return</a:t>
            </a:r>
            <a:r>
              <a:rPr lang="mr-IN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mr-IN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</a:t>
            </a:r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3075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A4D6AB-2309-AE46-A233-39B690EA9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80726CE-FB33-D849-ABFA-088E969FE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Lambda is an anonymous function.</a:t>
            </a:r>
          </a:p>
          <a:p>
            <a:r>
              <a:rPr lang="en-US" dirty="0"/>
              <a:t>Usually used as an argument to another function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Many functions require other functions as parameters: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267381F-5BCC-434C-B9E0-01B156E4F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C1F2EAA-6964-8442-BAA5-B87FCF400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65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B58BBB5E-6680-CD4A-BDDA-B5D839603F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950" y="1828800"/>
            <a:ext cx="8763000" cy="830997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lambda x : x * x #generate square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B66E06FA-3A86-E84D-9F8D-E62219B2E0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308" y="3635246"/>
            <a:ext cx="8763000" cy="156966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people = [(1, ‘Sara’), (2, ‘Bob’), (3, ‘Mary)]</a:t>
            </a:r>
          </a:p>
          <a:p>
            <a:pPr defTabSz="288925"/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people.sort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(key = lambda x: x[1])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[(2, ‘Bob’), (3, ’Mary’), (1, ‘Sara’)]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8505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Performs </a:t>
            </a:r>
            <a:r>
              <a:rPr lang="en-US" dirty="0"/>
              <a:t>an operation on </a:t>
            </a:r>
            <a:r>
              <a:rPr lang="en-US" dirty="0" smtClean="0"/>
              <a:t>any List type: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Map returns a Map object</a:t>
            </a:r>
          </a:p>
          <a:p>
            <a:r>
              <a:rPr lang="en-US" dirty="0" smtClean="0"/>
              <a:t>Convert to list, set, etc.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66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F08BE0B6-6B8F-A94C-A6E0-B4EC7BC1EC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985" y="1605438"/>
            <a:ext cx="7429500" cy="120032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 = [1, 2, 3, 4, 5]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list(map(lambda x: x * 2, a))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D4727C24-8E20-2E42-851F-691CEA858E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6053" y="4220329"/>
            <a:ext cx="7429500" cy="830997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[2, 4, 6, 8, 10]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345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A4D6AB-2309-AE46-A233-39B690EA9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80726CE-FB33-D849-ABFA-088E969FE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“Lambda Function” is </a:t>
            </a:r>
            <a:r>
              <a:rPr lang="en-US" dirty="0"/>
              <a:t>an anonymous function.</a:t>
            </a:r>
          </a:p>
          <a:p>
            <a:r>
              <a:rPr lang="en-US" dirty="0"/>
              <a:t>Usually used as an argument to another </a:t>
            </a:r>
            <a:r>
              <a:rPr lang="en-US" dirty="0" smtClean="0"/>
              <a:t>function</a:t>
            </a:r>
          </a:p>
          <a:p>
            <a:r>
              <a:rPr lang="en-US" dirty="0" smtClean="0"/>
              <a:t>The syntax is as follows: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Many functions require other functions as </a:t>
            </a:r>
            <a:r>
              <a:rPr lang="en-US" dirty="0" smtClean="0"/>
              <a:t>parameters. For example, sorting a list of tuples by the second element in the tuple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267381F-5BCC-434C-B9E0-01B156E4F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C1F2EAA-6964-8442-BAA5-B87FCF400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67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B66E06FA-3A86-E84D-9F8D-E62219B2E0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4246904"/>
            <a:ext cx="8763000" cy="224676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people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[(2, “Sara”), (1, “Bob”),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(3,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“Mary”)]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people.sort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print(people)</a:t>
            </a:r>
          </a:p>
          <a:p>
            <a:pPr defTabSz="288925"/>
            <a:r>
              <a:rPr lang="mr-IN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[(1, '</a:t>
            </a:r>
            <a:r>
              <a:rPr lang="mr-IN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Bob</a:t>
            </a:r>
            <a:r>
              <a:rPr lang="mr-IN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'), (2, '</a:t>
            </a:r>
            <a:r>
              <a:rPr lang="mr-IN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Sara</a:t>
            </a:r>
            <a:r>
              <a:rPr lang="mr-IN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'), (3, '</a:t>
            </a:r>
            <a:r>
              <a:rPr lang="mr-IN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Mary</a:t>
            </a:r>
            <a:r>
              <a:rPr lang="mr-IN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')]</a:t>
            </a:r>
            <a:endParaRPr lang="en-US" sz="2000" dirty="0" smtClean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people.sort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(key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lambda x: x[1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])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print(people)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[(1, 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‘Bob’), (3, ’Mary’), </a:t>
            </a:r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(2, 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‘Sara</a:t>
            </a:r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’)]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2251316"/>
            <a:ext cx="8763000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lambda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&lt;inputs&gt; </a:t>
            </a:r>
            <a:r>
              <a:rPr lang="en-US" sz="2000" b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 </a:t>
            </a:r>
            <a:r>
              <a:rPr lang="en-US" sz="2000" b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&lt;output&gt;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4518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Performs </a:t>
            </a:r>
            <a:r>
              <a:rPr lang="en-US" dirty="0"/>
              <a:t>an operation on </a:t>
            </a:r>
            <a:r>
              <a:rPr lang="en-US" dirty="0" smtClean="0"/>
              <a:t>any list type for each element</a:t>
            </a:r>
          </a:p>
          <a:p>
            <a:r>
              <a:rPr lang="en-US" dirty="0"/>
              <a:t>The syntax is as follows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Example: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Note that map returns a map-object that is converted to a list, set, etc.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68</a:t>
            </a:fld>
            <a:endParaRPr lang="en-US" dirty="0"/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200400"/>
            <a:ext cx="8763000" cy="132343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 = [1, 2, 3, 4, 5]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a_square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list(map(lambda x : x*x, a))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print(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a_square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[1, 4, 9, 16, 25]</a:t>
            </a: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8264" y="1905000"/>
            <a:ext cx="8763000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ap(&lt;function&gt;, &lt;sequence&gt;)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66464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Performs a filter operation </a:t>
            </a:r>
            <a:r>
              <a:rPr lang="en-US" dirty="0"/>
              <a:t>on </a:t>
            </a:r>
            <a:r>
              <a:rPr lang="en-US" dirty="0" smtClean="0"/>
              <a:t>any list type and returns an object, that can be converted to a sub-list</a:t>
            </a:r>
          </a:p>
          <a:p>
            <a:r>
              <a:rPr lang="en-US" dirty="0"/>
              <a:t>The syntax is as follows: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69</a:t>
            </a:fld>
            <a:endParaRPr lang="en-US" dirty="0"/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810000"/>
            <a:ext cx="8763000" cy="224676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a = [1, 2, 3, 4, 5, 6, 7, 8, 9, 10]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a_even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list(filter(lambda x : x%2==0, a))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a_odd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list(filter(lambda x : x%2!=0, a))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print(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a_even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[1, 4, 9, 16, 25]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print(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a_odd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[1, 4, 9, 16, 25</a:t>
            </a:r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]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2286000"/>
            <a:ext cx="8763000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filter(&lt;function&gt;, &lt;sequence&gt;)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362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Operators (Assignments / Boolean)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833433" y="2112347"/>
          <a:ext cx="6410583" cy="31047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86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1368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3686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43541">
                <a:tc>
                  <a:txBody>
                    <a:bodyPr/>
                    <a:lstStyle/>
                    <a:p>
                      <a:r>
                        <a:rPr lang="en-US" dirty="0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r>
                        <a:rPr lang="en-US" b="1" u="sng" dirty="0"/>
                        <a:t>Assignment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/>
                        <a:t>a = 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r>
                        <a:rPr lang="en-US" b="1" u="sng" dirty="0"/>
                        <a:t>Logical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baseline="0" dirty="0"/>
                        <a:t> and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r>
                        <a:rPr lang="en-US" dirty="0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or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3541">
                <a:tc>
                  <a:txBody>
                    <a:bodyPr/>
                    <a:lstStyle/>
                    <a:p>
                      <a:r>
                        <a:rPr lang="en-US" dirty="0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3950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Performs a reduce operation </a:t>
            </a:r>
            <a:r>
              <a:rPr lang="en-US" dirty="0"/>
              <a:t>on </a:t>
            </a:r>
            <a:r>
              <a:rPr lang="en-US" dirty="0" smtClean="0"/>
              <a:t>any list type. It continually applies a function to the input sequence and returns a single result.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Example: One line statement to find the maximum number from a sequence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70</a:t>
            </a:fld>
            <a:endParaRPr lang="en-US" dirty="0"/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5029200"/>
            <a:ext cx="8763000" cy="101566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from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functools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import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reduce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reduce(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lambda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a,b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 a if (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a&gt;b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 else b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47,11,42,102,13])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102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100" y="1838447"/>
            <a:ext cx="37084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09717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Functions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Quick intro lab to Python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mins</a:t>
            </a: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b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</a:br>
            <a:r>
              <a:rPr lang="en-US" b="1" dirty="0">
                <a:solidFill>
                  <a:schemeClr val="bg2"/>
                </a:solidFill>
                <a:ea typeface="ＭＳ Ｐゴシック"/>
                <a:cs typeface="ＭＳ Ｐゴシック"/>
              </a:rPr>
              <a:t>03-languagebasics</a:t>
            </a:r>
            <a:r>
              <a:rPr lang="en-US" b="1" dirty="0">
                <a:ea typeface="ＭＳ Ｐゴシック"/>
                <a:cs typeface="ＭＳ Ｐゴシック"/>
              </a:rPr>
              <a:t> / functions</a:t>
            </a:r>
          </a:p>
          <a:p>
            <a:pPr indent="-365760">
              <a:spcBef>
                <a:spcPts val="0"/>
              </a:spcBef>
            </a:pPr>
            <a:endParaRPr lang="en-US" dirty="0">
              <a:ea typeface="ＭＳ Ｐゴシック"/>
              <a:cs typeface="ＭＳ Ｐゴシック"/>
            </a:endParaRP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7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</a:t>
            </a:r>
            <a:r>
              <a:rPr lang="en-US" dirty="0" smtClean="0">
                <a:ea typeface="ＭＳ Ｐゴシック"/>
                <a:cs typeface="ＭＳ Ｐゴシック"/>
              </a:rPr>
              <a:t>Functions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Write functions in Python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</a:t>
            </a:r>
            <a:r>
              <a:rPr lang="en-US" dirty="0" smtClean="0">
                <a:ea typeface="ＭＳ Ｐゴシック"/>
                <a:cs typeface="ＭＳ Ｐゴシック"/>
              </a:rPr>
              <a:t>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03__pythonLanguageBasics </a:t>
            </a:r>
            <a:r>
              <a:rPr lang="en-US" b="1" dirty="0">
                <a:ea typeface="ＭＳ Ｐゴシック"/>
                <a:cs typeface="ＭＳ Ｐゴシック"/>
              </a:rPr>
              <a:t>| </a:t>
            </a:r>
            <a:r>
              <a:rPr lang="en-US" b="1" dirty="0" smtClean="0">
                <a:ea typeface="ＭＳ Ｐゴシック"/>
                <a:cs typeface="ＭＳ Ｐゴシック"/>
              </a:rPr>
              <a:t>3.4-functions.ipynb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00540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Strings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AA4B9897-13C0-3049-8823-B24C807F66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Introduction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Data Types </a:t>
            </a:r>
          </a:p>
          <a:p>
            <a:pPr marL="404813" lvl="1" indent="0" algn="r">
              <a:buFontTx/>
              <a:buNone/>
            </a:pPr>
            <a:r>
              <a:rPr lang="en-US" sz="2800" b="1" kern="0" dirty="0">
                <a:solidFill>
                  <a:schemeClr val="accent2"/>
                </a:solidFill>
                <a:ea typeface="ＭＳ Ｐゴシック"/>
              </a:rPr>
              <a:t>Strings</a:t>
            </a:r>
          </a:p>
          <a:p>
            <a:pPr marL="404813" lvl="1" indent="0" algn="r">
              <a:buFontTx/>
              <a:buNone/>
            </a:pPr>
            <a:r>
              <a:rPr lang="en-US" sz="2800" kern="0" dirty="0"/>
              <a:t>Packages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Pandas</a:t>
            </a: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116979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smtClean="0">
                <a:ea typeface="ＭＳ Ｐゴシック"/>
                <a:cs typeface="ＭＳ Ｐゴシック"/>
              </a:rPr>
              <a:t>Strings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BC26FDFF-A881-B54A-89AC-EC94B69A8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3810000"/>
            <a:ext cx="6472238" cy="298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Operators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Data </a:t>
            </a:r>
            <a:r>
              <a:rPr lang="en-US" sz="2000" kern="0" dirty="0">
                <a:solidFill>
                  <a:schemeClr val="bg2"/>
                </a:solidFill>
                <a:ea typeface="ＭＳ Ｐゴシック"/>
              </a:rPr>
              <a:t>Types 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Control Flow and Comprehensions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Functions</a:t>
            </a:r>
            <a:endParaRPr lang="en-US" sz="20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b="1" kern="0" dirty="0" smtClean="0">
                <a:solidFill>
                  <a:schemeClr val="accent2"/>
                </a:solidFill>
              </a:rPr>
              <a:t>Strings</a:t>
            </a:r>
            <a:endParaRPr lang="en-US" sz="2000" b="1" kern="0" dirty="0">
              <a:solidFill>
                <a:schemeClr val="accent2"/>
              </a:solidFill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Files and Exception Handling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Multithreaded Programming</a:t>
            </a:r>
          </a:p>
          <a:p>
            <a:pPr marL="404813" lvl="1" indent="0" algn="r">
              <a:buFontTx/>
              <a:buNone/>
            </a:pPr>
            <a:r>
              <a:rPr lang="en-US" sz="2000" kern="0" dirty="0">
                <a:ea typeface="ＭＳ Ｐゴシック"/>
              </a:rPr>
              <a:t>Object Oriented Programming</a:t>
            </a:r>
          </a:p>
        </p:txBody>
      </p:sp>
    </p:spTree>
    <p:extLst>
      <p:ext uri="{BB962C8B-B14F-4D97-AF65-F5344CB8AC3E}">
        <p14:creationId xmlns:p14="http://schemas.microsoft.com/office/powerpoint/2010/main" val="121715011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9CEB03-EA22-8647-B99A-DBD053D14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0D7E29A-6635-6D4C-93D6-DA79CF042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</a:t>
            </a:r>
            <a:r>
              <a:rPr lang="en-US" dirty="0" err="1"/>
              <a:t>str</a:t>
            </a:r>
            <a:r>
              <a:rPr lang="en-US" dirty="0"/>
              <a:t>()</a:t>
            </a:r>
          </a:p>
          <a:p>
            <a:r>
              <a:rPr lang="en-US" dirty="0"/>
              <a:t>Immutable arrays of variable length</a:t>
            </a:r>
          </a:p>
          <a:p>
            <a:r>
              <a:rPr lang="en-US" dirty="0"/>
              <a:t>All strings </a:t>
            </a:r>
            <a:r>
              <a:rPr lang="en-US" dirty="0" smtClean="0"/>
              <a:t>are Unicode </a:t>
            </a:r>
            <a:r>
              <a:rPr lang="en-US" dirty="0"/>
              <a:t>in Python 3</a:t>
            </a:r>
          </a:p>
          <a:p>
            <a:r>
              <a:rPr lang="en-US" dirty="0"/>
              <a:t>No separate “char” type – just single length string</a:t>
            </a:r>
          </a:p>
          <a:p>
            <a:r>
              <a:rPr lang="en-US" dirty="0"/>
              <a:t>Examples of literal strings:</a:t>
            </a:r>
          </a:p>
          <a:p>
            <a:pPr lvl="1"/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‘single quotes’</a:t>
            </a:r>
          </a:p>
          <a:p>
            <a:pPr lvl="1"/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“double quotes”</a:t>
            </a:r>
          </a:p>
          <a:p>
            <a:pPr lvl="1"/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“””triple </a:t>
            </a:r>
            <a:r>
              <a:rPr lang="en-US" dirty="0" smtClean="0">
                <a:latin typeface="Lucida Sans Typewriter" charset="0"/>
                <a:ea typeface="Lucida Sans Typewriter" charset="0"/>
                <a:cs typeface="Lucida Sans Typewriter" charset="0"/>
              </a:rPr>
              <a:t>quotes are used for very long multi-line strings. ””” </a:t>
            </a:r>
          </a:p>
          <a:p>
            <a:pPr lvl="1"/>
            <a:r>
              <a:rPr lang="en-US" dirty="0" smtClean="0">
                <a:latin typeface="Lucida Sans Typewriter" charset="0"/>
                <a:ea typeface="Lucida Sans Typewriter" charset="0"/>
                <a:cs typeface="Lucida Sans Typewriter" charset="0"/>
              </a:rPr>
              <a:t>b</a:t>
            </a:r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’\</a:t>
            </a:r>
            <a:r>
              <a:rPr lang="en-US" dirty="0" err="1">
                <a:latin typeface="Lucida Sans Typewriter" charset="0"/>
                <a:ea typeface="Lucida Sans Typewriter" charset="0"/>
                <a:cs typeface="Lucida Sans Typewriter" charset="0"/>
              </a:rPr>
              <a:t>xea</a:t>
            </a:r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’ </a:t>
            </a:r>
            <a:r>
              <a:rPr lang="en-US" dirty="0" smtClean="0">
                <a:latin typeface="Lucida Sans Typewriter" charset="0"/>
                <a:ea typeface="Lucida Sans Typewriter" charset="0"/>
                <a:cs typeface="Lucida Sans Typewriter" charset="0"/>
              </a:rPr>
              <a:t>                 </a:t>
            </a:r>
            <a:r>
              <a:rPr lang="en-US" dirty="0" smtClean="0"/>
              <a:t># </a:t>
            </a:r>
            <a:r>
              <a:rPr lang="en-US" dirty="0"/>
              <a:t>binary escaped characters</a:t>
            </a:r>
          </a:p>
          <a:p>
            <a:pPr lvl="1"/>
            <a:r>
              <a:rPr lang="en-US" dirty="0"/>
              <a:t>u’</a:t>
            </a:r>
            <a:r>
              <a:rPr lang="hi-in" dirty="0"/>
              <a:t> नमस्ते</a:t>
            </a:r>
            <a:r>
              <a:rPr lang="en-US" dirty="0"/>
              <a:t>’ </a:t>
            </a:r>
            <a:r>
              <a:rPr lang="en-US" dirty="0" smtClean="0"/>
              <a:t>                                       # </a:t>
            </a:r>
            <a:r>
              <a:rPr lang="en-US" dirty="0"/>
              <a:t>Unicode characters</a:t>
            </a:r>
          </a:p>
          <a:p>
            <a:pPr lvl="1"/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r’\d\d’ </a:t>
            </a:r>
            <a:r>
              <a:rPr lang="en-US" dirty="0" smtClean="0"/>
              <a:t>                                     # </a:t>
            </a:r>
            <a:r>
              <a:rPr lang="en-US" dirty="0"/>
              <a:t>Raw string, good for </a:t>
            </a:r>
            <a:r>
              <a:rPr lang="en-US" dirty="0" smtClean="0"/>
              <a:t>regexes 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B87DDBD-EC9D-5C48-9176-9B5C75234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6888D1E-5168-9342-A4E7-591DB6B8D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670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9CEB03-EA22-8647-B99A-DBD053D14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0D7E29A-6635-6D4C-93D6-DA79CF042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</a:t>
            </a:r>
            <a:r>
              <a:rPr lang="en-US" dirty="0" err="1"/>
              <a:t>str</a:t>
            </a:r>
            <a:r>
              <a:rPr lang="en-US" dirty="0"/>
              <a:t>()</a:t>
            </a:r>
          </a:p>
          <a:p>
            <a:r>
              <a:rPr lang="en-US" dirty="0"/>
              <a:t>Immutable arrays of variable length</a:t>
            </a:r>
          </a:p>
          <a:p>
            <a:r>
              <a:rPr lang="en-US" dirty="0"/>
              <a:t>All strings </a:t>
            </a:r>
            <a:r>
              <a:rPr lang="en-US" dirty="0" smtClean="0"/>
              <a:t>are Unicode </a:t>
            </a:r>
            <a:r>
              <a:rPr lang="en-US" dirty="0"/>
              <a:t>in Python 3</a:t>
            </a:r>
          </a:p>
          <a:p>
            <a:r>
              <a:rPr lang="en-US" dirty="0"/>
              <a:t>No separate “char” type – just single length string</a:t>
            </a:r>
          </a:p>
          <a:p>
            <a:r>
              <a:rPr lang="en-US" dirty="0"/>
              <a:t>Examples of literal strings:</a:t>
            </a:r>
          </a:p>
          <a:p>
            <a:pPr lvl="1"/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‘single quotes’</a:t>
            </a:r>
          </a:p>
          <a:p>
            <a:pPr lvl="1"/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“double quotes”</a:t>
            </a:r>
          </a:p>
          <a:p>
            <a:pPr lvl="1"/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“””triple </a:t>
            </a:r>
            <a:r>
              <a:rPr lang="en-US" dirty="0" smtClean="0">
                <a:latin typeface="Lucida Sans Typewriter" charset="0"/>
                <a:ea typeface="Lucida Sans Typewriter" charset="0"/>
                <a:cs typeface="Lucida Sans Typewriter" charset="0"/>
              </a:rPr>
              <a:t>quotes are used for very long multi-line strings. ””” </a:t>
            </a:r>
          </a:p>
          <a:p>
            <a:pPr lvl="1"/>
            <a:r>
              <a:rPr lang="en-US" dirty="0" smtClean="0">
                <a:latin typeface="Lucida Sans Typewriter" charset="0"/>
                <a:ea typeface="Lucida Sans Typewriter" charset="0"/>
                <a:cs typeface="Lucida Sans Typewriter" charset="0"/>
              </a:rPr>
              <a:t>b</a:t>
            </a:r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’\</a:t>
            </a:r>
            <a:r>
              <a:rPr lang="en-US" dirty="0" err="1">
                <a:latin typeface="Lucida Sans Typewriter" charset="0"/>
                <a:ea typeface="Lucida Sans Typewriter" charset="0"/>
                <a:cs typeface="Lucida Sans Typewriter" charset="0"/>
              </a:rPr>
              <a:t>xea</a:t>
            </a:r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’ </a:t>
            </a:r>
            <a:r>
              <a:rPr lang="en-US" dirty="0" smtClean="0">
                <a:latin typeface="Lucida Sans Typewriter" charset="0"/>
                <a:ea typeface="Lucida Sans Typewriter" charset="0"/>
                <a:cs typeface="Lucida Sans Typewriter" charset="0"/>
              </a:rPr>
              <a:t>                 </a:t>
            </a:r>
            <a:r>
              <a:rPr lang="en-US" dirty="0" smtClean="0"/>
              <a:t># </a:t>
            </a:r>
            <a:r>
              <a:rPr lang="en-US" dirty="0"/>
              <a:t>binary escaped characters</a:t>
            </a:r>
          </a:p>
          <a:p>
            <a:pPr lvl="1"/>
            <a:r>
              <a:rPr lang="en-US" dirty="0"/>
              <a:t>u’</a:t>
            </a:r>
            <a:r>
              <a:rPr lang="hi-in" dirty="0"/>
              <a:t> नमस्ते</a:t>
            </a:r>
            <a:r>
              <a:rPr lang="en-US" dirty="0"/>
              <a:t>’ </a:t>
            </a:r>
            <a:r>
              <a:rPr lang="en-US" dirty="0" smtClean="0"/>
              <a:t>                                       # </a:t>
            </a:r>
            <a:r>
              <a:rPr lang="en-US" dirty="0"/>
              <a:t>Unicode characters</a:t>
            </a:r>
          </a:p>
          <a:p>
            <a:pPr lvl="1"/>
            <a:r>
              <a:rPr lang="en-US" dirty="0">
                <a:latin typeface="Lucida Sans Typewriter" charset="0"/>
                <a:ea typeface="Lucida Sans Typewriter" charset="0"/>
                <a:cs typeface="Lucida Sans Typewriter" charset="0"/>
              </a:rPr>
              <a:t>r’\d\d’ </a:t>
            </a:r>
            <a:r>
              <a:rPr lang="en-US" dirty="0" smtClean="0"/>
              <a:t>                                     # </a:t>
            </a:r>
            <a:r>
              <a:rPr lang="en-US" dirty="0"/>
              <a:t>Raw string, good for </a:t>
            </a:r>
            <a:r>
              <a:rPr lang="en-US" dirty="0" smtClean="0"/>
              <a:t>regexes 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B87DDBD-EC9D-5C48-9176-9B5C75234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6888D1E-5168-9342-A4E7-591DB6B8D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29746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BBDB790-0015-D343-8C69-1E70D4B00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Formatted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9616C4-632B-3549-8A39-803FA9108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C (not C++) style </a:t>
            </a:r>
            <a:r>
              <a:rPr lang="en-US" dirty="0" err="1"/>
              <a:t>printf</a:t>
            </a:r>
            <a:r>
              <a:rPr lang="en-US" dirty="0"/>
              <a:t> syntax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Use parenthesis for longer formatted strings (as shown above)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4FA5E92-A05E-4E42-8977-2BC8B6EAA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9EAF147-426C-3543-A092-3062324C5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77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40E4F6BB-F752-1342-845F-1B34789C2F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4850" y="1447800"/>
            <a:ext cx="8072438" cy="120032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text = (“Hi %s! You are </a:t>
            </a:r>
            <a:r>
              <a:rPr lang="en-US" sz="24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visitor %d today” 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% (”Mary”, 56))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413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BBDB790-0015-D343-8C69-1E70D4B00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Formatted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9616C4-632B-3549-8A39-803FA9108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uses </a:t>
            </a:r>
            <a:r>
              <a:rPr lang="en-US" dirty="0"/>
              <a:t>C </a:t>
            </a:r>
            <a:r>
              <a:rPr lang="en-US" dirty="0" smtClean="0"/>
              <a:t>style formatting syntax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printf</a:t>
            </a:r>
            <a:r>
              <a:rPr lang="en-US" dirty="0" smtClean="0"/>
              <a:t>(x)</a:t>
            </a:r>
          </a:p>
          <a:p>
            <a:r>
              <a:rPr lang="en-US" dirty="0" smtClean="0"/>
              <a:t>Python doesn’t use C++ style formatting syntax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cout</a:t>
            </a:r>
            <a:r>
              <a:rPr lang="en-US" dirty="0" smtClean="0"/>
              <a:t> &lt;&lt; x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Use parenthesis for longer formatted strings (as shown above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4FA5E92-A05E-4E42-8977-2BC8B6EAA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9EAF147-426C-3543-A092-3062324C5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78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828800"/>
            <a:ext cx="8763000" cy="132343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text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(“Hi %s! You are visitor %d today” % (”Mary”, 56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print(text)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'Hi Mary! You are visitor 56 today'</a:t>
            </a:r>
          </a:p>
        </p:txBody>
      </p:sp>
    </p:spTree>
    <p:extLst>
      <p:ext uri="{BB962C8B-B14F-4D97-AF65-F5344CB8AC3E}">
        <p14:creationId xmlns:p14="http://schemas.microsoft.com/office/powerpoint/2010/main" val="36634861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4144FC-94CE-C94A-81D6-9020A88A0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Referencing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F1EC0BF-2834-0E42-9A50-74B96F43E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Slice strings similar </a:t>
            </a:r>
            <a:r>
              <a:rPr lang="en-US" dirty="0"/>
              <a:t>to </a:t>
            </a:r>
            <a:r>
              <a:rPr lang="en-US" dirty="0" smtClean="0"/>
              <a:t>lists:</a:t>
            </a:r>
            <a:endParaRPr lang="en-US" dirty="0"/>
          </a:p>
          <a:p>
            <a:pPr lvl="1"/>
            <a:r>
              <a:rPr lang="en-US" dirty="0"/>
              <a:t>‘Hello’[1:3] : ’el’ </a:t>
            </a:r>
            <a:r>
              <a:rPr lang="en-US" dirty="0" smtClean="0"/>
              <a:t>        # </a:t>
            </a:r>
            <a:r>
              <a:rPr lang="en-US" dirty="0"/>
              <a:t>start from 1 up to but not including </a:t>
            </a:r>
            <a:r>
              <a:rPr lang="en-US" dirty="0" smtClean="0"/>
              <a:t>3</a:t>
            </a:r>
            <a:endParaRPr lang="en-US" dirty="0"/>
          </a:p>
          <a:p>
            <a:pPr lvl="1"/>
            <a:r>
              <a:rPr lang="en-US" dirty="0"/>
              <a:t>‘Hello’[1:-1] : ‘ell’ </a:t>
            </a:r>
            <a:r>
              <a:rPr lang="en-US" dirty="0" smtClean="0"/>
              <a:t>      # </a:t>
            </a:r>
            <a:r>
              <a:rPr lang="en-US" dirty="0"/>
              <a:t>star t from 1 up to but not including last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7B72E0-8910-7548-B39E-4DC041AF7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3E5A58C-EFE8-EA4B-9A7D-4CC91AB86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004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Operators: Arithmetic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0662636"/>
              </p:ext>
            </p:extLst>
          </p:nvPr>
        </p:nvGraphicFramePr>
        <p:xfrm>
          <a:off x="876300" y="1676398"/>
          <a:ext cx="7010400" cy="4714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68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Addition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baseline="0" dirty="0"/>
                        <a:t> +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Subtraction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-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Multiply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*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Division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/</a:t>
                      </a:r>
                      <a:r>
                        <a:rPr lang="en-US" baseline="0" dirty="0"/>
                        <a:t>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Exponent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**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modulus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5 % </a:t>
                      </a:r>
                      <a:r>
                        <a:rPr lang="en-US" baseline="0" dirty="0"/>
                        <a:t>2  is 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Integer division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 // 2 is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02747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8814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4144FC-94CE-C94A-81D6-9020A88A0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Referencing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F1EC0BF-2834-0E42-9A50-74B96F43E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String slicing is similar </a:t>
            </a:r>
            <a:r>
              <a:rPr lang="en-US" dirty="0"/>
              <a:t>to </a:t>
            </a:r>
            <a:r>
              <a:rPr lang="en-US" dirty="0" smtClean="0"/>
              <a:t>lists:</a:t>
            </a:r>
            <a:endParaRPr lang="en-US" dirty="0"/>
          </a:p>
          <a:p>
            <a:pPr lvl="1"/>
            <a:r>
              <a:rPr lang="en-US" dirty="0"/>
              <a:t>‘Hello’[1:3</a:t>
            </a:r>
            <a:r>
              <a:rPr lang="en-US" dirty="0" smtClean="0"/>
              <a:t>] gives </a:t>
            </a:r>
            <a:r>
              <a:rPr lang="en-US" dirty="0"/>
              <a:t>’el’ </a:t>
            </a:r>
            <a:r>
              <a:rPr lang="en-US" dirty="0" smtClean="0"/>
              <a:t>        # </a:t>
            </a:r>
            <a:r>
              <a:rPr lang="en-US" dirty="0"/>
              <a:t>start from 1 up to but not including </a:t>
            </a:r>
            <a:r>
              <a:rPr lang="en-US" dirty="0" smtClean="0"/>
              <a:t>3</a:t>
            </a:r>
            <a:endParaRPr lang="en-US" dirty="0"/>
          </a:p>
          <a:p>
            <a:pPr lvl="1"/>
            <a:r>
              <a:rPr lang="en-US" dirty="0"/>
              <a:t>‘Hello’[1:-1] </a:t>
            </a:r>
            <a:r>
              <a:rPr lang="en-US" dirty="0" smtClean="0"/>
              <a:t>gives </a:t>
            </a:r>
            <a:r>
              <a:rPr lang="en-US" dirty="0"/>
              <a:t>‘ell’ </a:t>
            </a:r>
            <a:r>
              <a:rPr lang="en-US" dirty="0" smtClean="0"/>
              <a:t>      # start </a:t>
            </a:r>
            <a:r>
              <a:rPr lang="en-US" dirty="0"/>
              <a:t>from 1 up to but not including </a:t>
            </a:r>
            <a:r>
              <a:rPr lang="en-US" dirty="0" smtClean="0"/>
              <a:t>last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7B72E0-8910-7548-B39E-4DC041AF7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3E5A58C-EFE8-EA4B-9A7D-4CC91AB86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80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2514600"/>
            <a:ext cx="8763000" cy="347787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text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“Hello world!”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print(text)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’Hello world!’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print(text[:])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’Hello world!’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print(text[:5])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’Hello’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print(text[6:11])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’world’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print(text[6:-1])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’world’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37285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5865D5-0B98-E84F-9ECD-AEE883964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Methods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63317601-65DB-2048-B32B-5D6798F05E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8621489"/>
              </p:ext>
            </p:extLst>
          </p:nvPr>
        </p:nvGraphicFramePr>
        <p:xfrm>
          <a:off x="234950" y="822325"/>
          <a:ext cx="8902700" cy="468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32150">
                  <a:extLst>
                    <a:ext uri="{9D8B030D-6E8A-4147-A177-3AD203B41FA5}">
                      <a16:colId xmlns:a16="http://schemas.microsoft.com/office/drawing/2014/main" xmlns="" val="3625596883"/>
                    </a:ext>
                  </a:extLst>
                </a:gridCol>
                <a:gridCol w="5670550">
                  <a:extLst>
                    <a:ext uri="{9D8B030D-6E8A-4147-A177-3AD203B41FA5}">
                      <a16:colId xmlns:a16="http://schemas.microsoft.com/office/drawing/2014/main" xmlns="" val="95810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2384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.lower(), .upper()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Changes to lower/upper case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04468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.strip()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Removes whitespace from beginning and end.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9009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dirty="0" err="1"/>
                        <a:t>startswith</a:t>
                      </a:r>
                      <a:r>
                        <a:rPr lang="en-US" dirty="0"/>
                        <a:t>(’</a:t>
                      </a:r>
                      <a:r>
                        <a:rPr lang="en-US" dirty="0" err="1"/>
                        <a:t>abc</a:t>
                      </a:r>
                      <a:r>
                        <a:rPr lang="en-US" dirty="0"/>
                        <a:t>’), .</a:t>
                      </a:r>
                      <a:r>
                        <a:rPr lang="en-US" dirty="0" err="1"/>
                        <a:t>endswith</a:t>
                      </a:r>
                      <a:r>
                        <a:rPr lang="en-US" dirty="0"/>
                        <a:t>(‘</a:t>
                      </a:r>
                      <a:r>
                        <a:rPr lang="en-US" dirty="0" err="1"/>
                        <a:t>abc</a:t>
                      </a:r>
                      <a:r>
                        <a:rPr lang="en-US" dirty="0"/>
                        <a:t>’)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Tests whether string starts with or ends with the given string.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99368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dirty="0" err="1"/>
                        <a:t>isalpha</a:t>
                      </a:r>
                      <a:r>
                        <a:rPr lang="en-US" dirty="0"/>
                        <a:t>(‘</a:t>
                      </a:r>
                      <a:r>
                        <a:rPr lang="en-US" dirty="0" err="1"/>
                        <a:t>abc</a:t>
                      </a:r>
                      <a:r>
                        <a:rPr lang="en-US" dirty="0"/>
                        <a:t>’), .</a:t>
                      </a:r>
                      <a:r>
                        <a:rPr lang="en-US" dirty="0" err="1"/>
                        <a:t>isdigit</a:t>
                      </a:r>
                      <a:r>
                        <a:rPr lang="en-US" dirty="0"/>
                        <a:t>(), .</a:t>
                      </a:r>
                      <a:r>
                        <a:rPr lang="en-US" dirty="0" err="1"/>
                        <a:t>isspace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Tests if all </a:t>
                      </a:r>
                      <a:r>
                        <a:rPr lang="en-US" dirty="0" smtClean="0"/>
                        <a:t>characters </a:t>
                      </a:r>
                      <a:r>
                        <a:rPr lang="en-US" dirty="0"/>
                        <a:t>in string are alpha/digit/whitespace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82170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.find(‘</a:t>
                      </a:r>
                      <a:r>
                        <a:rPr lang="en-US" dirty="0" err="1"/>
                        <a:t>abc</a:t>
                      </a:r>
                      <a:r>
                        <a:rPr lang="en-US" dirty="0"/>
                        <a:t>’)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Finds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index </a:t>
                      </a:r>
                      <a:r>
                        <a:rPr lang="en-US" dirty="0"/>
                        <a:t>of substring ’</a:t>
                      </a:r>
                      <a:r>
                        <a:rPr lang="en-US" dirty="0" err="1"/>
                        <a:t>abc</a:t>
                      </a:r>
                      <a:r>
                        <a:rPr lang="en-US" dirty="0" smtClean="0"/>
                        <a:t>’, </a:t>
                      </a:r>
                      <a:r>
                        <a:rPr lang="en-US" dirty="0"/>
                        <a:t>or -1 if not found (NOT a regex)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8511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.replace(‘old</a:t>
                      </a:r>
                      <a:r>
                        <a:rPr lang="en-US" dirty="0" smtClean="0"/>
                        <a:t>’, ’new</a:t>
                      </a:r>
                      <a:r>
                        <a:rPr lang="en-US" dirty="0"/>
                        <a:t>’)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Will replace string with another string (NOT regex)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12307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.split(’,’)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a list of strings given by delimiter (comma in this case)  ”</a:t>
                      </a:r>
                      <a:r>
                        <a:rPr lang="en-US" dirty="0" err="1"/>
                        <a:t>a,b,c,d</a:t>
                      </a:r>
                      <a:r>
                        <a:rPr lang="en-US" dirty="0"/>
                        <a:t>” =&gt; [‘</a:t>
                      </a:r>
                      <a:r>
                        <a:rPr lang="en-US" dirty="0" err="1"/>
                        <a:t>a’,’b’,’c’,’d</a:t>
                      </a:r>
                      <a:r>
                        <a:rPr lang="en-US" dirty="0"/>
                        <a:t>’]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77196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.join([‘a</a:t>
                      </a:r>
                      <a:r>
                        <a:rPr lang="en-US" dirty="0" smtClean="0"/>
                        <a:t>’, ’b’, ’c’, ’d’])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Will join the list using the string itself as delimiter: “,”.join([‘</a:t>
                      </a:r>
                      <a:r>
                        <a:rPr lang="en-US" dirty="0" err="1"/>
                        <a:t>a’,’b’,’c’,’d</a:t>
                      </a:r>
                      <a:r>
                        <a:rPr lang="en-US" dirty="0" smtClean="0"/>
                        <a:t>’])   =&gt; “</a:t>
                      </a:r>
                      <a:r>
                        <a:rPr lang="en-US" dirty="0" err="1" smtClean="0"/>
                        <a:t>a,b,c,d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31500670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0E701B2-550F-424B-A18D-E1A5E76F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B9209DD-54BC-5D45-81C4-39ECE000F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09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5865D5-0B98-E84F-9ECD-AEE883964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Methods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63317601-65DB-2048-B32B-5D6798F05E44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234950" y="822325"/>
          <a:ext cx="8902700" cy="468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32150">
                  <a:extLst>
                    <a:ext uri="{9D8B030D-6E8A-4147-A177-3AD203B41FA5}">
                      <a16:colId xmlns:a16="http://schemas.microsoft.com/office/drawing/2014/main" xmlns="" val="3625596883"/>
                    </a:ext>
                  </a:extLst>
                </a:gridCol>
                <a:gridCol w="5670550">
                  <a:extLst>
                    <a:ext uri="{9D8B030D-6E8A-4147-A177-3AD203B41FA5}">
                      <a16:colId xmlns:a16="http://schemas.microsoft.com/office/drawing/2014/main" xmlns="" val="95810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2384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.lower(), .upper()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Changes to lower/upper case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04468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.strip()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Removes whitespace from beginning and end.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9009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dirty="0" err="1"/>
                        <a:t>startswith</a:t>
                      </a:r>
                      <a:r>
                        <a:rPr lang="en-US" dirty="0"/>
                        <a:t>(’</a:t>
                      </a:r>
                      <a:r>
                        <a:rPr lang="en-US" dirty="0" err="1"/>
                        <a:t>abc</a:t>
                      </a:r>
                      <a:r>
                        <a:rPr lang="en-US" dirty="0"/>
                        <a:t>’), .</a:t>
                      </a:r>
                      <a:r>
                        <a:rPr lang="en-US" dirty="0" err="1"/>
                        <a:t>endswith</a:t>
                      </a:r>
                      <a:r>
                        <a:rPr lang="en-US" dirty="0"/>
                        <a:t>(‘</a:t>
                      </a:r>
                      <a:r>
                        <a:rPr lang="en-US" dirty="0" err="1"/>
                        <a:t>abc</a:t>
                      </a:r>
                      <a:r>
                        <a:rPr lang="en-US" dirty="0"/>
                        <a:t>’)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Tests whether string starts with or ends with the given string.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99368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dirty="0" err="1"/>
                        <a:t>isalpha</a:t>
                      </a:r>
                      <a:r>
                        <a:rPr lang="en-US" dirty="0"/>
                        <a:t>(‘</a:t>
                      </a:r>
                      <a:r>
                        <a:rPr lang="en-US" dirty="0" err="1"/>
                        <a:t>abc</a:t>
                      </a:r>
                      <a:r>
                        <a:rPr lang="en-US" dirty="0"/>
                        <a:t>’), .</a:t>
                      </a:r>
                      <a:r>
                        <a:rPr lang="en-US" dirty="0" err="1"/>
                        <a:t>isdigit</a:t>
                      </a:r>
                      <a:r>
                        <a:rPr lang="en-US" dirty="0"/>
                        <a:t>(), .</a:t>
                      </a:r>
                      <a:r>
                        <a:rPr lang="en-US" dirty="0" err="1"/>
                        <a:t>isspace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Tests if all </a:t>
                      </a:r>
                      <a:r>
                        <a:rPr lang="en-US" dirty="0" smtClean="0"/>
                        <a:t>characters </a:t>
                      </a:r>
                      <a:r>
                        <a:rPr lang="en-US" dirty="0"/>
                        <a:t>in string are alpha/digit/whitespace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82170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.find(‘</a:t>
                      </a:r>
                      <a:r>
                        <a:rPr lang="en-US" dirty="0" err="1"/>
                        <a:t>abc</a:t>
                      </a:r>
                      <a:r>
                        <a:rPr lang="en-US" dirty="0"/>
                        <a:t>’)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Finds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index </a:t>
                      </a:r>
                      <a:r>
                        <a:rPr lang="en-US" dirty="0"/>
                        <a:t>of substring ’</a:t>
                      </a:r>
                      <a:r>
                        <a:rPr lang="en-US" dirty="0" err="1"/>
                        <a:t>abc</a:t>
                      </a:r>
                      <a:r>
                        <a:rPr lang="en-US" dirty="0" smtClean="0"/>
                        <a:t>’, </a:t>
                      </a:r>
                      <a:r>
                        <a:rPr lang="en-US" dirty="0"/>
                        <a:t>or -1 if not found (NOT a regex)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8511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.replace(‘old</a:t>
                      </a:r>
                      <a:r>
                        <a:rPr lang="en-US" dirty="0" smtClean="0"/>
                        <a:t>’, ’new</a:t>
                      </a:r>
                      <a:r>
                        <a:rPr lang="en-US" dirty="0"/>
                        <a:t>’)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Will replace string with another string (NOT regex)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12307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.split(’,’)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a list of strings given by delimiter (comma in this case)  ”</a:t>
                      </a:r>
                      <a:r>
                        <a:rPr lang="en-US" dirty="0" err="1"/>
                        <a:t>a,b,c,d</a:t>
                      </a:r>
                      <a:r>
                        <a:rPr lang="en-US" dirty="0"/>
                        <a:t>” =&gt; [‘</a:t>
                      </a:r>
                      <a:r>
                        <a:rPr lang="en-US" dirty="0" err="1"/>
                        <a:t>a’,’b’,’c’,’d</a:t>
                      </a:r>
                      <a:r>
                        <a:rPr lang="en-US" dirty="0"/>
                        <a:t>’]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77196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.join([‘a</a:t>
                      </a:r>
                      <a:r>
                        <a:rPr lang="en-US" dirty="0" smtClean="0"/>
                        <a:t>’, ’b’, ’c’, ’d’])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Will join the list using the string itself as delimiter: “,”.join([‘</a:t>
                      </a:r>
                      <a:r>
                        <a:rPr lang="en-US" dirty="0" err="1"/>
                        <a:t>a’,’b’,’c’,’d</a:t>
                      </a:r>
                      <a:r>
                        <a:rPr lang="en-US" dirty="0" smtClean="0"/>
                        <a:t>’])   =&gt; “</a:t>
                      </a:r>
                      <a:r>
                        <a:rPr lang="en-US" dirty="0" err="1" smtClean="0"/>
                        <a:t>a,b,c,d</a:t>
                      </a:r>
                      <a:r>
                        <a:rPr lang="en-US" dirty="0" smtClean="0"/>
                        <a:t>”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31500670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0E701B2-550F-424B-A18D-E1A5E76F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B9209DD-54BC-5D45-81C4-39ECE000F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96669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6CE8AE-F132-964C-AE95-6E898BEA2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1AB4C8A-0807-9247-AC0B-FF9B7DF22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has very powerful (and fast) regex engine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6A7068E-202E-574B-88A0-2CB95B168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BCD38D8-534A-ED41-A6A4-55733BE8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83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22B72D66-E59C-DF43-9A68-6A879C9FC1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" y="1447800"/>
            <a:ext cx="7429500" cy="2308324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re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 = 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re.compile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r'ab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*’, 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re.IGNORECASE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</a:p>
          <a:p>
            <a:pPr defTabSz="288925"/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p.match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(‘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abbb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’)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&lt;_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sre.SRE_Match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object; span=(0, 4), match='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abbb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'&gt;</a:t>
            </a: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1162114C-82FA-4548-9BE8-0956297CD9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" y="4271576"/>
            <a:ext cx="8680450" cy="830997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 = 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p.match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(‘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abbb</a:t>
            </a:r>
            <a:r>
              <a:rPr lang="en-US" sz="24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’).group(0)   #returns string</a:t>
            </a:r>
            <a:endParaRPr lang="en-US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586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6CE8AE-F132-964C-AE95-6E898BEA2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1AB4C8A-0807-9247-AC0B-FF9B7DF22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has very powerful (and fast) regex </a:t>
            </a:r>
            <a:r>
              <a:rPr lang="en-US" dirty="0" smtClean="0"/>
              <a:t>engine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There are many functions like</a:t>
            </a:r>
          </a:p>
          <a:p>
            <a:pPr lvl="1"/>
            <a:r>
              <a:rPr lang="en-US" dirty="0" err="1"/>
              <a:t>re.match</a:t>
            </a:r>
            <a:r>
              <a:rPr lang="en-US" dirty="0"/>
              <a:t>(‘pattern’) – matches regex at beginning of </a:t>
            </a:r>
            <a:r>
              <a:rPr lang="en-US" dirty="0" smtClean="0"/>
              <a:t>string</a:t>
            </a:r>
            <a:endParaRPr lang="en-US" dirty="0"/>
          </a:p>
          <a:p>
            <a:pPr lvl="1"/>
            <a:r>
              <a:rPr lang="en-US" dirty="0" err="1"/>
              <a:t>re.search</a:t>
            </a:r>
            <a:r>
              <a:rPr lang="en-US" dirty="0"/>
              <a:t>(‘pattern’) – matches regex anywhere in string</a:t>
            </a:r>
          </a:p>
          <a:p>
            <a:pPr lvl="1"/>
            <a:r>
              <a:rPr lang="en-US" dirty="0" err="1"/>
              <a:t>re.findall</a:t>
            </a:r>
            <a:r>
              <a:rPr lang="en-US" dirty="0"/>
              <a:t>(‘pattern’) – matches regex </a:t>
            </a:r>
          </a:p>
          <a:p>
            <a:pPr lvl="1"/>
            <a:r>
              <a:rPr lang="en-US" dirty="0" err="1"/>
              <a:t>re.sub</a:t>
            </a:r>
            <a:r>
              <a:rPr lang="en-US" dirty="0"/>
              <a:t>(‘pattern’, ‘replace’) – does regex </a:t>
            </a:r>
            <a:r>
              <a:rPr lang="en-US" dirty="0" smtClean="0"/>
              <a:t>substitution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6A7068E-202E-574B-88A0-2CB95B168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BCD38D8-534A-ED41-A6A4-55733BE8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84</a:t>
            </a:fld>
            <a:endParaRPr lang="en-US" dirty="0"/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232" y="1371600"/>
            <a:ext cx="87630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import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p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re.compile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r'ab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*’,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re.IGNORECASE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p.match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(‘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abbb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&lt;_</a:t>
            </a:r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sre.SRE_Match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object; span=(0, 4), match='</a:t>
            </a:r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abbb</a:t>
            </a:r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'&gt;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m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p.match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(‘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abbb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’).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group(0)</a:t>
            </a:r>
          </a:p>
          <a:p>
            <a:pPr defTabSz="288925"/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‘</a:t>
            </a:r>
            <a:r>
              <a:rPr lang="en-US" sz="2000" dirty="0" err="1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abbb</a:t>
            </a:r>
            <a:r>
              <a:rPr lang="en-US" sz="20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’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51109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60EDE37-6C74-3D42-8C92-E9432AF3D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A0F065-5678-B849-A9D6-3B4FA5B8D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re.match</a:t>
            </a:r>
            <a:r>
              <a:rPr lang="en-US" dirty="0"/>
              <a:t>(‘pattern’) – matches regex at beginning of </a:t>
            </a:r>
            <a:r>
              <a:rPr lang="en-US" dirty="0" err="1"/>
              <a:t>sring</a:t>
            </a:r>
            <a:endParaRPr lang="en-US" dirty="0"/>
          </a:p>
          <a:p>
            <a:r>
              <a:rPr lang="en-US" dirty="0" err="1"/>
              <a:t>re.search</a:t>
            </a:r>
            <a:r>
              <a:rPr lang="en-US" dirty="0"/>
              <a:t>(‘pattern’) – matches regex anywhere in string</a:t>
            </a:r>
          </a:p>
          <a:p>
            <a:r>
              <a:rPr lang="en-US" dirty="0" err="1"/>
              <a:t>re.findall</a:t>
            </a:r>
            <a:r>
              <a:rPr lang="en-US" dirty="0"/>
              <a:t>(‘pattern’) – matches regex </a:t>
            </a:r>
          </a:p>
          <a:p>
            <a:r>
              <a:rPr lang="en-US" dirty="0" err="1"/>
              <a:t>re.sub</a:t>
            </a:r>
            <a:r>
              <a:rPr lang="en-US" dirty="0"/>
              <a:t>(‘pattern’, ‘replace’) – does regex </a:t>
            </a:r>
            <a:r>
              <a:rPr lang="en-US" dirty="0" err="1"/>
              <a:t>substtitution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8AAA7CF-3745-9644-9B25-931410603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2EB2FCD-4A92-C143-9A80-613AF46A7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531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String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Quick intro lab to Python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mins</a:t>
            </a: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b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</a:br>
            <a:r>
              <a:rPr lang="en-US" b="1" dirty="0">
                <a:solidFill>
                  <a:schemeClr val="bg2"/>
                </a:solidFill>
                <a:ea typeface="ＭＳ Ｐゴシック"/>
                <a:cs typeface="ＭＳ Ｐゴシック"/>
              </a:rPr>
              <a:t>03-</a:t>
            </a:r>
            <a:r>
              <a:rPr lang="en-US" b="1" dirty="0">
                <a:ea typeface="ＭＳ Ｐゴシック"/>
                <a:cs typeface="ＭＳ Ｐゴシック"/>
              </a:rPr>
              <a:t>languagebasics / strings</a:t>
            </a:r>
          </a:p>
          <a:p>
            <a:pPr indent="-365760">
              <a:spcBef>
                <a:spcPts val="0"/>
              </a:spcBef>
            </a:pPr>
            <a:endParaRPr lang="en-US" dirty="0">
              <a:ea typeface="ＭＳ Ｐゴシック"/>
              <a:cs typeface="ＭＳ Ｐゴシック"/>
            </a:endParaRP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699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</a:t>
            </a:r>
            <a:r>
              <a:rPr lang="en-US" dirty="0" smtClean="0">
                <a:ea typeface="ＭＳ Ｐゴシック"/>
                <a:cs typeface="ＭＳ Ｐゴシック"/>
              </a:rPr>
              <a:t>Strings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Play with strings in Python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</a:t>
            </a:r>
            <a:r>
              <a:rPr lang="en-US" dirty="0" smtClean="0">
                <a:ea typeface="ＭＳ Ｐゴシック"/>
                <a:cs typeface="ＭＳ Ｐゴシック"/>
              </a:rPr>
              <a:t>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03__pythonLanguageBasics </a:t>
            </a:r>
            <a:r>
              <a:rPr lang="en-US" b="1" dirty="0">
                <a:ea typeface="ＭＳ Ｐゴシック"/>
                <a:cs typeface="ＭＳ Ｐゴシック"/>
              </a:rPr>
              <a:t>| </a:t>
            </a:r>
            <a:r>
              <a:rPr lang="en-US" b="1" dirty="0" smtClean="0">
                <a:ea typeface="ＭＳ Ｐゴシック"/>
                <a:cs typeface="ＭＳ Ｐゴシック"/>
              </a:rPr>
              <a:t>3.5-strings.ipynb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87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99575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Exceptions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AA4B9897-13C0-3049-8823-B24C807F66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Introduction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Data Types </a:t>
            </a:r>
          </a:p>
          <a:p>
            <a:pPr marL="404813" lvl="1" indent="0" algn="r">
              <a:buFontTx/>
              <a:buNone/>
            </a:pPr>
            <a:r>
              <a:rPr lang="en-US" sz="2800" b="1" kern="0" dirty="0">
                <a:solidFill>
                  <a:schemeClr val="accent2"/>
                </a:solidFill>
                <a:ea typeface="ＭＳ Ｐゴシック"/>
              </a:rPr>
              <a:t>Exceptions</a:t>
            </a:r>
          </a:p>
          <a:p>
            <a:pPr marL="404813" lvl="1" indent="0" algn="r">
              <a:buFontTx/>
              <a:buNone/>
            </a:pPr>
            <a:r>
              <a:rPr lang="en-US" sz="2800" kern="0" dirty="0"/>
              <a:t>Packages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Pandas</a:t>
            </a: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883081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 fontScale="90000"/>
          </a:bodyPr>
          <a:lstStyle/>
          <a:p>
            <a:r>
              <a:rPr lang="en-US" sz="4000" dirty="0" smtClean="0">
                <a:ea typeface="ＭＳ Ｐゴシック"/>
                <a:cs typeface="ＭＳ Ｐゴシック"/>
              </a:rPr>
              <a:t>Files and Exception Handling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BC26FDFF-A881-B54A-89AC-EC94B69A8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3810000"/>
            <a:ext cx="6472238" cy="298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Operators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Data </a:t>
            </a:r>
            <a:r>
              <a:rPr lang="en-US" sz="2000" kern="0" dirty="0">
                <a:solidFill>
                  <a:schemeClr val="bg2"/>
                </a:solidFill>
                <a:ea typeface="ＭＳ Ｐゴシック"/>
              </a:rPr>
              <a:t>Types 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Control Flow and Comprehensions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Functions</a:t>
            </a:r>
            <a:endParaRPr lang="en-US" sz="20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</a:rPr>
              <a:t>Strings</a:t>
            </a:r>
            <a:endParaRPr lang="en-US" sz="2000" kern="0" dirty="0">
              <a:solidFill>
                <a:schemeClr val="bg2"/>
              </a:solidFill>
            </a:endParaRPr>
          </a:p>
          <a:p>
            <a:pPr marL="404813" lvl="1" indent="0" algn="r">
              <a:buFontTx/>
              <a:buNone/>
            </a:pPr>
            <a:r>
              <a:rPr lang="en-US" sz="2000" b="1" kern="0" dirty="0" smtClean="0">
                <a:solidFill>
                  <a:schemeClr val="accent2"/>
                </a:solidFill>
                <a:ea typeface="ＭＳ Ｐゴシック"/>
              </a:rPr>
              <a:t>Files and Exception Handling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ea typeface="ＭＳ Ｐゴシック"/>
              </a:rPr>
              <a:t>Multithreaded Programming</a:t>
            </a:r>
          </a:p>
          <a:p>
            <a:pPr marL="404813" lvl="1" indent="0" algn="r">
              <a:buFontTx/>
              <a:buNone/>
            </a:pPr>
            <a:r>
              <a:rPr lang="en-US" sz="2000" kern="0" dirty="0">
                <a:ea typeface="ＭＳ Ｐゴシック"/>
              </a:rPr>
              <a:t>Object Oriented Programming</a:t>
            </a:r>
          </a:p>
        </p:txBody>
      </p:sp>
    </p:spTree>
    <p:extLst>
      <p:ext uri="{BB962C8B-B14F-4D97-AF65-F5344CB8AC3E}">
        <p14:creationId xmlns:p14="http://schemas.microsoft.com/office/powerpoint/2010/main" val="987282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Operators: Arithmetic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257300" y="1307303"/>
          <a:ext cx="7010400" cy="4714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68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Addition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baseline="0" dirty="0"/>
                        <a:t> +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Subtraction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-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Multiply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*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Division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/</a:t>
                      </a:r>
                      <a:r>
                        <a:rPr lang="en-US" baseline="0" dirty="0"/>
                        <a:t> 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Exponent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**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modulus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5 % </a:t>
                      </a:r>
                      <a:r>
                        <a:rPr lang="en-US" baseline="0" dirty="0"/>
                        <a:t>2  is 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r>
                        <a:rPr lang="en-US" dirty="0"/>
                        <a:t>Integer division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 // 2 is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02747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39279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Syntax to open a file </a:t>
            </a:r>
            <a:r>
              <a:rPr lang="mr-IN" dirty="0" smtClean="0"/>
              <a:t>–</a:t>
            </a:r>
            <a:r>
              <a:rPr lang="en-US" dirty="0" smtClean="0"/>
              <a:t> txt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Syntax to open a file </a:t>
            </a:r>
            <a:r>
              <a:rPr lang="mr-IN" dirty="0" smtClean="0"/>
              <a:t>–</a:t>
            </a:r>
            <a:r>
              <a:rPr lang="en-US" dirty="0" smtClean="0"/>
              <a:t> csv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90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232" y="1371600"/>
            <a:ext cx="8763000" cy="132343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filename = “../data/files/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file.txt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with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open(filename, 'r') as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myfile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for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line in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myfile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		print(line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3629561"/>
            <a:ext cx="8763000" cy="163121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filename = “../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data/files/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file.csv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”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with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open(filename)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myfile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	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myfilereader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csv.reader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myfile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delimiter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=',')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			for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row in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myfilereader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					print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(' '.join(row))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73161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E042F4-F77C-D543-BA76-407005994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Exceptions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463E24B-3794-F941-A9E2-39C4BA6E9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can throw </a:t>
            </a:r>
            <a:r>
              <a:rPr lang="en-US" dirty="0" smtClean="0"/>
              <a:t>exceptions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D8D90BA-BAF5-A342-98A8-2F5C92FE7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CFF5A46-F582-0D4D-8D3F-0886EC649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91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D3893D5B-4C6F-494F-BFED-2C464F30BE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4824" y="1600200"/>
            <a:ext cx="7429500" cy="4154984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try: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f = open(filename, '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rU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')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text = 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f.read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f.close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except 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IOError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## If exception, comes here.</a:t>
            </a: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</a:t>
            </a:r>
            <a:r>
              <a:rPr lang="en-US" sz="24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sys.stderr.write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('problem reading:' + filename)</a:t>
            </a:r>
          </a:p>
          <a:p>
            <a:pPr defTabSz="288925"/>
            <a:endParaRPr lang="en-US" sz="24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## </a:t>
            </a:r>
            <a:r>
              <a:rPr lang="en-US" sz="2400" dirty="0" smtClean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Execution continues </a:t>
            </a:r>
            <a:r>
              <a:rPr lang="en-US" sz="24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with the line after the try/except</a:t>
            </a:r>
          </a:p>
        </p:txBody>
      </p:sp>
    </p:spTree>
    <p:extLst>
      <p:ext uri="{BB962C8B-B14F-4D97-AF65-F5344CB8AC3E}">
        <p14:creationId xmlns:p14="http://schemas.microsoft.com/office/powerpoint/2010/main" val="1077007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E042F4-F77C-D543-BA76-407005994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</a:t>
            </a:r>
            <a:r>
              <a:rPr lang="en-US" dirty="0" smtClean="0"/>
              <a:t>Exception Handling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463E24B-3794-F941-A9E2-39C4BA6E9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can throw </a:t>
            </a:r>
            <a:r>
              <a:rPr lang="en-US" dirty="0" smtClean="0"/>
              <a:t>exceptions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Exception handling helps in attempts to open non-existent files, corrupt files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D8D90BA-BAF5-A342-98A8-2F5C92FE7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CFF5A46-F582-0D4D-8D3F-0886EC649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92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4306431"/>
            <a:ext cx="8763000" cy="224676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try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with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open(filename, 'r')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myfile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 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for line in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myfile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     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print(line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except: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print("Sorry! The file either doesn't exist or is corrupt!")</a:t>
            </a:r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xmlns="" id="{1BFBE4ED-BA6D-0446-984C-9533EC4A2F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371600"/>
            <a:ext cx="87630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try: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with open(filename, 'r')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myfile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  for line in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myfile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      print(line)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except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IOError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		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sys.stderr.write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('problem reading:' + filename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02931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</a:t>
            </a:r>
            <a:r>
              <a:rPr lang="en-US" dirty="0" smtClean="0">
                <a:ea typeface="ＭＳ Ｐゴシック"/>
                <a:cs typeface="ＭＳ Ｐゴシック"/>
              </a:rPr>
              <a:t>Files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Play with files in Python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</a:t>
            </a:r>
            <a:r>
              <a:rPr lang="en-US" dirty="0" smtClean="0">
                <a:ea typeface="ＭＳ Ｐゴシック"/>
                <a:cs typeface="ＭＳ Ｐゴシック"/>
              </a:rPr>
              <a:t>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03__pythonLanguageBasics </a:t>
            </a:r>
            <a:r>
              <a:rPr lang="en-US" b="1" dirty="0">
                <a:ea typeface="ＭＳ Ｐゴシック"/>
                <a:cs typeface="ＭＳ Ｐゴシック"/>
              </a:rPr>
              <a:t>| </a:t>
            </a:r>
            <a:r>
              <a:rPr lang="en-US" b="1" dirty="0" smtClean="0">
                <a:ea typeface="ＭＳ Ｐゴシック"/>
                <a:cs typeface="ＭＳ Ｐゴシック"/>
              </a:rPr>
              <a:t>3.6-files.ipynb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8107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Multithreaded Programming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AA4B9897-13C0-3049-8823-B24C807F66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Introduction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Data Types </a:t>
            </a:r>
          </a:p>
          <a:p>
            <a:pPr marL="404813" lvl="1" indent="0" algn="r">
              <a:buFontTx/>
              <a:buNone/>
            </a:pPr>
            <a:r>
              <a:rPr lang="en-US" sz="2800" b="1" kern="0" dirty="0">
                <a:solidFill>
                  <a:schemeClr val="accent2"/>
                </a:solidFill>
                <a:ea typeface="ＭＳ Ｐゴシック"/>
              </a:rPr>
              <a:t>Exceptions</a:t>
            </a:r>
          </a:p>
          <a:p>
            <a:pPr marL="404813" lvl="1" indent="0" algn="r">
              <a:buFontTx/>
              <a:buNone/>
            </a:pPr>
            <a:r>
              <a:rPr lang="en-US" sz="2800" kern="0" dirty="0"/>
              <a:t>Packages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Pandas</a:t>
            </a: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777774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 fontScale="90000"/>
          </a:bodyPr>
          <a:lstStyle/>
          <a:p>
            <a:r>
              <a:rPr lang="en-US" sz="4000" dirty="0" smtClean="0">
                <a:ea typeface="ＭＳ Ｐゴシック"/>
                <a:cs typeface="ＭＳ Ｐゴシック"/>
              </a:rPr>
              <a:t>Multithreaded Programming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BC26FDFF-A881-B54A-89AC-EC94B69A8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3810000"/>
            <a:ext cx="6472238" cy="298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Operators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Data </a:t>
            </a:r>
            <a:r>
              <a:rPr lang="en-US" sz="2000" kern="0" dirty="0">
                <a:solidFill>
                  <a:schemeClr val="bg2"/>
                </a:solidFill>
                <a:ea typeface="ＭＳ Ｐゴシック"/>
              </a:rPr>
              <a:t>Types 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Control Flow and Comprehensions</a:t>
            </a: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Functions</a:t>
            </a:r>
            <a:endParaRPr lang="en-US" sz="20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</a:rPr>
              <a:t>Strings</a:t>
            </a:r>
            <a:endParaRPr lang="en-US" sz="2000" kern="0" dirty="0">
              <a:solidFill>
                <a:schemeClr val="bg2"/>
              </a:solidFill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smtClean="0">
                <a:solidFill>
                  <a:schemeClr val="bg2"/>
                </a:solidFill>
                <a:ea typeface="ＭＳ Ｐゴシック"/>
              </a:rPr>
              <a:t>Files and Exception Handling</a:t>
            </a:r>
          </a:p>
          <a:p>
            <a:pPr marL="404813" lvl="1" indent="0" algn="r">
              <a:buFontTx/>
              <a:buNone/>
            </a:pPr>
            <a:r>
              <a:rPr lang="en-US" sz="2000" b="1" kern="0" dirty="0" smtClean="0">
                <a:solidFill>
                  <a:schemeClr val="accent2"/>
                </a:solidFill>
                <a:ea typeface="ＭＳ Ｐゴシック"/>
              </a:rPr>
              <a:t>Multithreaded Programming</a:t>
            </a:r>
          </a:p>
          <a:p>
            <a:pPr marL="404813" lvl="1" indent="0" algn="r">
              <a:buFontTx/>
              <a:buNone/>
            </a:pPr>
            <a:r>
              <a:rPr lang="en-US" sz="2000" kern="0" dirty="0">
                <a:ea typeface="ＭＳ Ｐゴシック"/>
              </a:rPr>
              <a:t>Object Oriented Programming</a:t>
            </a:r>
            <a:endParaRPr lang="en-US" sz="2000" b="1" kern="0" dirty="0">
              <a:solidFill>
                <a:schemeClr val="accent2"/>
              </a:solidFill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72459936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3DB405-BD8D-FE4A-ACA8-459C3CDD0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Multithreaded programming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55E18DD-81C8-D74C-8CE4-D034FAF4D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950" y="822325"/>
            <a:ext cx="2393950" cy="5643563"/>
          </a:xfrm>
        </p:spPr>
        <p:txBody>
          <a:bodyPr/>
          <a:lstStyle/>
          <a:p>
            <a:r>
              <a:rPr lang="en-US" dirty="0"/>
              <a:t>Python supports multithreaded </a:t>
            </a:r>
            <a:r>
              <a:rPr lang="en-US" dirty="0" smtClean="0"/>
              <a:t>programming</a:t>
            </a:r>
          </a:p>
          <a:p>
            <a:endParaRPr lang="en-US" dirty="0"/>
          </a:p>
          <a:p>
            <a:r>
              <a:rPr lang="en-US" dirty="0"/>
              <a:t>Works very similar to Java (identical interface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The ’threading’ class is used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032798-300A-0D44-93EE-2741AF6C0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92261E5-B7C6-3841-99D6-7623EA74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96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364" y="1225491"/>
            <a:ext cx="4402302" cy="5240397"/>
          </a:xfrm>
          <a:prstGeom prst="rect">
            <a:avLst/>
          </a:prstGeom>
          <a:ln w="22225">
            <a:solidFill>
              <a:schemeClr val="accent2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225" y="804863"/>
            <a:ext cx="2572504" cy="3413125"/>
          </a:xfrm>
          <a:prstGeom prst="rect">
            <a:avLst/>
          </a:prstGeom>
          <a:ln w="2222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65621449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3DB405-BD8D-FE4A-ACA8-459C3CDD0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55E18DD-81C8-D74C-8CE4-D034FAF4D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supports multithreaded programming</a:t>
            </a:r>
          </a:p>
          <a:p>
            <a:r>
              <a:rPr lang="en-US" dirty="0"/>
              <a:t>Works very similar to Java (identical interface)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Can </a:t>
            </a:r>
            <a:r>
              <a:rPr lang="en-US" dirty="0"/>
              <a:t>also inherit from Thread class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032798-300A-0D44-93EE-2741AF6C0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92261E5-B7C6-3841-99D6-7623EA74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97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4CD1DBB3-A70B-074B-AC52-78C6E9E757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1981200"/>
            <a:ext cx="74295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threading</a:t>
            </a:r>
          </a:p>
          <a:p>
            <a:pPr defTabSz="288925"/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def </a:t>
            </a:r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dowork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():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# Do something</a:t>
            </a:r>
          </a:p>
          <a:p>
            <a:pPr defTabSz="288925"/>
            <a:endParaRPr lang="en-US" sz="2000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threading.Thread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(target=</a:t>
            </a:r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dowork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).start()</a:t>
            </a: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469DCCC1-E550-4242-9EF7-6BE2B5E549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4999544"/>
            <a:ext cx="7429500" cy="101566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class </a:t>
            </a:r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MyThread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threading.Thread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);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def run(self):  #override this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#Do Something</a:t>
            </a:r>
          </a:p>
        </p:txBody>
      </p:sp>
    </p:spTree>
    <p:extLst>
      <p:ext uri="{BB962C8B-B14F-4D97-AF65-F5344CB8AC3E}">
        <p14:creationId xmlns:p14="http://schemas.microsoft.com/office/powerpoint/2010/main" val="1626019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0DA61E-C939-CC45-A507-8A3FE2E4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Safety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ADC341C-D576-1647-BB0A-A788B5990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Immutability is very nice when we have threads!</a:t>
            </a:r>
          </a:p>
          <a:p>
            <a:pPr lvl="1"/>
            <a:r>
              <a:rPr lang="en-US" dirty="0"/>
              <a:t>tuple/</a:t>
            </a:r>
            <a:r>
              <a:rPr lang="en-US" dirty="0" err="1"/>
              <a:t>frozenset</a:t>
            </a:r>
            <a:r>
              <a:rPr lang="en-US" dirty="0"/>
              <a:t> are a thread-safe collection type.</a:t>
            </a:r>
          </a:p>
          <a:p>
            <a:pPr lvl="1"/>
            <a:r>
              <a:rPr lang="en-US" dirty="0"/>
              <a:t>Strings and </a:t>
            </a:r>
            <a:r>
              <a:rPr lang="en-US" dirty="0" err="1"/>
              <a:t>numerics</a:t>
            </a:r>
            <a:r>
              <a:rPr lang="en-US" dirty="0"/>
              <a:t> (</a:t>
            </a:r>
            <a:r>
              <a:rPr lang="en-US" dirty="0" err="1"/>
              <a:t>ints</a:t>
            </a:r>
            <a:r>
              <a:rPr lang="en-US" dirty="0"/>
              <a:t>, floats) are thread-safe.</a:t>
            </a:r>
          </a:p>
          <a:p>
            <a:r>
              <a:rPr lang="en-US" dirty="0"/>
              <a:t>Otherwise, we need to use lock, semaphore, etc.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6C52F2A-87F7-1A49-B381-92FB27AA7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F0525F4-D156-A048-986B-0FEDE1D18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98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FA5B9E2F-B2D3-C547-8ACB-DCB26994FB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4850" y="2971800"/>
            <a:ext cx="74295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1000" kern="1200">
                <a:solidFill>
                  <a:schemeClr val="tx1"/>
                </a:solidFill>
                <a:latin typeface="Garamond" pitchFamily="18" charset="0"/>
                <a:ea typeface="ＭＳ Ｐゴシック"/>
                <a:cs typeface="ＭＳ Ｐゴシック"/>
              </a:defRPr>
            </a:lvl9pPr>
          </a:lstStyle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class </a:t>
            </a:r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MyThread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threading.Thread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):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l = </a:t>
            </a:r>
            <a:r>
              <a:rPr lang="en-US" sz="2000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threading.Lock</a:t>
            </a:r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def run(self):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with l: # auto acquires/closes the lock.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   #Do Something while locking</a:t>
            </a: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 # Do something else after lock</a:t>
            </a:r>
          </a:p>
        </p:txBody>
      </p:sp>
    </p:spTree>
    <p:extLst>
      <p:ext uri="{BB962C8B-B14F-4D97-AF65-F5344CB8AC3E}">
        <p14:creationId xmlns:p14="http://schemas.microsoft.com/office/powerpoint/2010/main" val="2316443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B88C2A-6CBF-1F44-89B0-E7A08B8D8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 / Callbacks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0A28FA9-1FE5-AC44-9A18-BF965D008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2149475"/>
          </a:xfrm>
        </p:spPr>
        <p:txBody>
          <a:bodyPr/>
          <a:lstStyle/>
          <a:p>
            <a:r>
              <a:rPr lang="en-US" dirty="0" smtClean="0"/>
              <a:t>Python supports Event Handling</a:t>
            </a:r>
          </a:p>
          <a:p>
            <a:r>
              <a:rPr lang="en-US" dirty="0" smtClean="0"/>
              <a:t>Code </a:t>
            </a:r>
            <a:r>
              <a:rPr lang="en-US" dirty="0"/>
              <a:t>in event handlers will be run on different thread</a:t>
            </a:r>
          </a:p>
          <a:p>
            <a:r>
              <a:rPr lang="en-US" dirty="0"/>
              <a:t>Need to keep thread safety in mind in </a:t>
            </a:r>
            <a:r>
              <a:rPr lang="en-US" dirty="0" smtClean="0"/>
              <a:t>callbacks</a:t>
            </a:r>
            <a:endParaRPr lang="en-US" dirty="0"/>
          </a:p>
          <a:p>
            <a:r>
              <a:rPr lang="en-US" dirty="0" smtClean="0"/>
              <a:t>Python </a:t>
            </a:r>
            <a:r>
              <a:rPr lang="en-US" dirty="0"/>
              <a:t>provides the signal class </a:t>
            </a:r>
            <a:r>
              <a:rPr lang="en-US" dirty="0" smtClean="0"/>
              <a:t>to </a:t>
            </a:r>
            <a:r>
              <a:rPr lang="en-US" dirty="0"/>
              <a:t>handle </a:t>
            </a:r>
            <a:r>
              <a:rPr lang="en-US" dirty="0" smtClean="0"/>
              <a:t>messaging</a:t>
            </a:r>
          </a:p>
          <a:p>
            <a:endParaRPr lang="en-US" dirty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400" dirty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69B7B56-6B40-0A43-A704-D5F8A8C23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D5C9F20-4F13-5542-AE1B-A034A0EA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99</a:t>
            </a:fld>
            <a:endParaRPr lang="en-US" dirty="0"/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952500" y="2959768"/>
            <a:ext cx="6858000" cy="3600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import signal, </a:t>
            </a: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os</a:t>
            </a:r>
            <a:endParaRPr kumimoji="0" lang="en-US" altLang="x-none" sz="1800" b="0" i="0" u="none" strike="noStrike" cap="none" normalizeH="0" baseline="0" dirty="0" smtClean="0">
              <a:ln>
                <a:noFill/>
              </a:ln>
              <a:solidFill>
                <a:schemeClr val="bg2">
                  <a:lumMod val="65000"/>
                  <a:lumOff val="35000"/>
                </a:schemeClr>
              </a:solidFill>
              <a:effectLst/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def </a:t>
            </a: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handler(signum, frame):    </a:t>
            </a:r>
            <a:endParaRPr kumimoji="0" lang="en-US" altLang="x-none" sz="1800" b="0" i="0" u="none" strike="noStrike" cap="none" normalizeH="0" baseline="0" dirty="0" smtClean="0">
              <a:ln>
                <a:noFill/>
              </a:ln>
              <a:solidFill>
                <a:schemeClr val="bg2">
                  <a:lumMod val="65000"/>
                  <a:lumOff val="35000"/>
                </a:schemeClr>
              </a:solidFill>
              <a:effectLst/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    </a:t>
            </a: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print</a:t>
            </a: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('Signal handler called with signal', signum)    </a:t>
            </a:r>
            <a:endParaRPr kumimoji="0" lang="en-US" altLang="x-none" sz="1800" b="0" i="0" u="none" strike="noStrike" cap="none" normalizeH="0" baseline="0" dirty="0" smtClean="0">
              <a:ln>
                <a:noFill/>
              </a:ln>
              <a:solidFill>
                <a:schemeClr val="bg2">
                  <a:lumMod val="65000"/>
                  <a:lumOff val="35000"/>
                </a:schemeClr>
              </a:solidFill>
              <a:effectLst/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    </a:t>
            </a: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raise </a:t>
            </a: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OSError("Couldn't open device</a:t>
            </a: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!")</a:t>
            </a:r>
            <a:r>
              <a:rPr kumimoji="0" lang="en-US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x-none" sz="1800" dirty="0">
              <a:solidFill>
                <a:schemeClr val="bg2">
                  <a:lumMod val="65000"/>
                  <a:lumOff val="35000"/>
                </a:schemeClr>
              </a:solidFill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# </a:t>
            </a: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Set the signal handler and a 5-second </a:t>
            </a: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alarm</a:t>
            </a:r>
            <a:endParaRPr kumimoji="0" lang="en-US" altLang="x-none" sz="1800" b="0" i="0" u="none" strike="noStrike" cap="none" normalizeH="0" baseline="0" dirty="0" smtClean="0">
              <a:ln>
                <a:noFill/>
              </a:ln>
              <a:solidFill>
                <a:schemeClr val="bg2">
                  <a:lumMod val="65000"/>
                  <a:lumOff val="35000"/>
                </a:schemeClr>
              </a:solidFill>
              <a:effectLst/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signal.signal(signal.SIGALRM</a:t>
            </a: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, handler</a:t>
            </a: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)</a:t>
            </a:r>
            <a:endParaRPr kumimoji="0" lang="en-US" altLang="x-none" sz="1800" b="0" i="0" u="none" strike="noStrike" cap="none" normalizeH="0" baseline="0" dirty="0" smtClean="0">
              <a:ln>
                <a:noFill/>
              </a:ln>
              <a:solidFill>
                <a:schemeClr val="bg2">
                  <a:lumMod val="65000"/>
                  <a:lumOff val="35000"/>
                </a:schemeClr>
              </a:solidFill>
              <a:effectLst/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signal.alarm(5)</a:t>
            </a:r>
            <a:endParaRPr kumimoji="0" lang="en-US" altLang="x-none" sz="1800" b="0" i="0" u="none" strike="noStrike" cap="none" normalizeH="0" baseline="0" dirty="0" smtClean="0">
              <a:ln>
                <a:noFill/>
              </a:ln>
              <a:solidFill>
                <a:schemeClr val="bg2">
                  <a:lumMod val="65000"/>
                  <a:lumOff val="35000"/>
                </a:schemeClr>
              </a:solidFill>
              <a:effectLst/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x-none" sz="1800" dirty="0">
              <a:solidFill>
                <a:schemeClr val="bg2">
                  <a:lumMod val="65000"/>
                  <a:lumOff val="35000"/>
                </a:schemeClr>
              </a:solidFill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# </a:t>
            </a: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This open() may hang </a:t>
            </a: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indefinitely</a:t>
            </a:r>
            <a:endParaRPr kumimoji="0" lang="en-US" altLang="x-none" sz="1800" b="0" i="0" u="none" strike="noStrike" cap="none" normalizeH="0" baseline="0" dirty="0" smtClean="0">
              <a:ln>
                <a:noFill/>
              </a:ln>
              <a:solidFill>
                <a:schemeClr val="bg2">
                  <a:lumMod val="65000"/>
                  <a:lumOff val="35000"/>
                </a:schemeClr>
              </a:solidFill>
              <a:effectLst/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fd </a:t>
            </a: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= os.open('/dev/ttyS0', os.O_RDWR</a:t>
            </a: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)</a:t>
            </a:r>
            <a:endParaRPr kumimoji="0" lang="en-US" altLang="x-none" sz="1800" b="0" i="0" u="none" strike="noStrike" cap="none" normalizeH="0" baseline="0" dirty="0" smtClean="0">
              <a:ln>
                <a:noFill/>
              </a:ln>
              <a:solidFill>
                <a:schemeClr val="bg2">
                  <a:lumMod val="65000"/>
                  <a:lumOff val="35000"/>
                </a:schemeClr>
              </a:solidFill>
              <a:effectLst/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signal.alarm(0</a:t>
            </a: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  <a:latin typeface="Arial Unicode MS" charset="0"/>
                <a:ea typeface="Courier New" charset="0"/>
              </a:rPr>
              <a:t>)          # Disable the alarm</a:t>
            </a: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65000"/>
                    <a:lumOff val="35000"/>
                  </a:schemeClr>
                </a:solidFill>
                <a:effectLst/>
              </a:rPr>
              <a:t> </a:t>
            </a: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bg2">
                  <a:lumMod val="65000"/>
                  <a:lumOff val="35000"/>
                </a:schemeClr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344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LPc_New">
  <a:themeElements>
    <a:clrScheme name="LPc_New 7">
      <a:dk1>
        <a:srgbClr val="000000"/>
      </a:dk1>
      <a:lt1>
        <a:srgbClr val="FFFFFF"/>
      </a:lt1>
      <a:dk2>
        <a:srgbClr val="CCECFF"/>
      </a:dk2>
      <a:lt2>
        <a:srgbClr val="003399"/>
      </a:lt2>
      <a:accent1>
        <a:srgbClr val="0794FF"/>
      </a:accent1>
      <a:accent2>
        <a:srgbClr val="800080"/>
      </a:accent2>
      <a:accent3>
        <a:srgbClr val="E2F4FF"/>
      </a:accent3>
      <a:accent4>
        <a:srgbClr val="DADADA"/>
      </a:accent4>
      <a:accent5>
        <a:srgbClr val="AAC8FF"/>
      </a:accent5>
      <a:accent6>
        <a:srgbClr val="730073"/>
      </a:accent6>
      <a:hlink>
        <a:srgbClr val="FF0000"/>
      </a:hlink>
      <a:folHlink>
        <a:srgbClr val="FFFFD2"/>
      </a:folHlink>
    </a:clrScheme>
    <a:fontScheme name="LPc_New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aramond" pitchFamily="-11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aramond" pitchFamily="-110" charset="0"/>
          </a:defRPr>
        </a:defPPr>
      </a:lstStyle>
    </a:lnDef>
  </a:objectDefaults>
  <a:extraClrSchemeLst>
    <a:extraClrScheme>
      <a:clrScheme name="LPc_New 1">
        <a:dk1>
          <a:srgbClr val="000099"/>
        </a:dk1>
        <a:lt1>
          <a:srgbClr val="FFFFFF"/>
        </a:lt1>
        <a:dk2>
          <a:srgbClr val="0000FF"/>
        </a:dk2>
        <a:lt2>
          <a:srgbClr val="FFFF00"/>
        </a:lt2>
        <a:accent1>
          <a:srgbClr val="FF6633"/>
        </a:accent1>
        <a:accent2>
          <a:srgbClr val="FF00FF"/>
        </a:accent2>
        <a:accent3>
          <a:srgbClr val="AAAAFF"/>
        </a:accent3>
        <a:accent4>
          <a:srgbClr val="DADADA"/>
        </a:accent4>
        <a:accent5>
          <a:srgbClr val="FFB8AD"/>
        </a:accent5>
        <a:accent6>
          <a:srgbClr val="E700E7"/>
        </a:accent6>
        <a:hlink>
          <a:srgbClr val="FF0000"/>
        </a:hlink>
        <a:folHlink>
          <a:srgbClr val="80808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2">
        <a:dk1>
          <a:srgbClr val="000066"/>
        </a:dk1>
        <a:lt1>
          <a:srgbClr val="CCECFF"/>
        </a:lt1>
        <a:dk2>
          <a:srgbClr val="000080"/>
        </a:dk2>
        <a:lt2>
          <a:srgbClr val="000000"/>
        </a:lt2>
        <a:accent1>
          <a:srgbClr val="9999FF"/>
        </a:accent1>
        <a:accent2>
          <a:srgbClr val="CC00FF"/>
        </a:accent2>
        <a:accent3>
          <a:srgbClr val="E2F4FF"/>
        </a:accent3>
        <a:accent4>
          <a:srgbClr val="000056"/>
        </a:accent4>
        <a:accent5>
          <a:srgbClr val="CACAFF"/>
        </a:accent5>
        <a:accent6>
          <a:srgbClr val="B900E7"/>
        </a:accent6>
        <a:hlink>
          <a:srgbClr val="00CC99"/>
        </a:hlink>
        <a:folHlink>
          <a:srgbClr val="0099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Pc_New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B2B2B2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D5D5D5"/>
        </a:accent5>
        <a:accent6>
          <a:srgbClr val="797979"/>
        </a:accent6>
        <a:hlink>
          <a:srgbClr val="5F5F5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Pc_New 4">
        <a:dk1>
          <a:srgbClr val="000000"/>
        </a:dk1>
        <a:lt1>
          <a:srgbClr val="FFFFFF"/>
        </a:lt1>
        <a:dk2>
          <a:srgbClr val="660033"/>
        </a:dk2>
        <a:lt2>
          <a:srgbClr val="FFFF66"/>
        </a:lt2>
        <a:accent1>
          <a:srgbClr val="FF0033"/>
        </a:accent1>
        <a:accent2>
          <a:srgbClr val="CC6600"/>
        </a:accent2>
        <a:accent3>
          <a:srgbClr val="B8AAAD"/>
        </a:accent3>
        <a:accent4>
          <a:srgbClr val="DADADA"/>
        </a:accent4>
        <a:accent5>
          <a:srgbClr val="FFAAAD"/>
        </a:accent5>
        <a:accent6>
          <a:srgbClr val="B95C00"/>
        </a:accent6>
        <a:hlink>
          <a:srgbClr val="999933"/>
        </a:hlink>
        <a:folHlink>
          <a:srgbClr val="A5002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5">
        <a:dk1>
          <a:srgbClr val="000000"/>
        </a:dk1>
        <a:lt1>
          <a:srgbClr val="FFFFFF"/>
        </a:lt1>
        <a:dk2>
          <a:srgbClr val="CCECFF"/>
        </a:dk2>
        <a:lt2>
          <a:srgbClr val="000080"/>
        </a:lt2>
        <a:accent1>
          <a:srgbClr val="9999FF"/>
        </a:accent1>
        <a:accent2>
          <a:srgbClr val="CC00FF"/>
        </a:accent2>
        <a:accent3>
          <a:srgbClr val="E2F4FF"/>
        </a:accent3>
        <a:accent4>
          <a:srgbClr val="DADADA"/>
        </a:accent4>
        <a:accent5>
          <a:srgbClr val="CACAFF"/>
        </a:accent5>
        <a:accent6>
          <a:srgbClr val="B900E7"/>
        </a:accent6>
        <a:hlink>
          <a:srgbClr val="00CC99"/>
        </a:hlink>
        <a:folHlink>
          <a:srgbClr val="0099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6">
        <a:dk1>
          <a:srgbClr val="000000"/>
        </a:dk1>
        <a:lt1>
          <a:srgbClr val="FFFFFF"/>
        </a:lt1>
        <a:dk2>
          <a:srgbClr val="CCECFF"/>
        </a:dk2>
        <a:lt2>
          <a:srgbClr val="003399"/>
        </a:lt2>
        <a:accent1>
          <a:srgbClr val="9999FF"/>
        </a:accent1>
        <a:accent2>
          <a:srgbClr val="800080"/>
        </a:accent2>
        <a:accent3>
          <a:srgbClr val="E2F4FF"/>
        </a:accent3>
        <a:accent4>
          <a:srgbClr val="DADADA"/>
        </a:accent4>
        <a:accent5>
          <a:srgbClr val="CACAFF"/>
        </a:accent5>
        <a:accent6>
          <a:srgbClr val="730073"/>
        </a:accent6>
        <a:hlink>
          <a:srgbClr val="FF0000"/>
        </a:hlink>
        <a:folHlink>
          <a:srgbClr val="FFFFD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7">
        <a:dk1>
          <a:srgbClr val="000000"/>
        </a:dk1>
        <a:lt1>
          <a:srgbClr val="FFFFFF"/>
        </a:lt1>
        <a:dk2>
          <a:srgbClr val="CCECFF"/>
        </a:dk2>
        <a:lt2>
          <a:srgbClr val="003399"/>
        </a:lt2>
        <a:accent1>
          <a:srgbClr val="0794FF"/>
        </a:accent1>
        <a:accent2>
          <a:srgbClr val="800080"/>
        </a:accent2>
        <a:accent3>
          <a:srgbClr val="E2F4FF"/>
        </a:accent3>
        <a:accent4>
          <a:srgbClr val="DADADA"/>
        </a:accent4>
        <a:accent5>
          <a:srgbClr val="AAC8FF"/>
        </a:accent5>
        <a:accent6>
          <a:srgbClr val="730073"/>
        </a:accent6>
        <a:hlink>
          <a:srgbClr val="FF0000"/>
        </a:hlink>
        <a:folHlink>
          <a:srgbClr val="FFFFD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386977</TotalTime>
  <Words>6238</Words>
  <Application>Microsoft Macintosh PowerPoint</Application>
  <PresentationFormat>Custom</PresentationFormat>
  <Paragraphs>1427</Paragraphs>
  <Slides>99</Slides>
  <Notes>42</Notes>
  <HiddenSlides>48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99</vt:i4>
      </vt:variant>
    </vt:vector>
  </HeadingPairs>
  <TitlesOfParts>
    <vt:vector size="111" baseType="lpstr">
      <vt:lpstr>Arial Bold</vt:lpstr>
      <vt:lpstr>Arial Unicode MS</vt:lpstr>
      <vt:lpstr>Courier New</vt:lpstr>
      <vt:lpstr>Garamond</vt:lpstr>
      <vt:lpstr>Lucida Sans Typewriter</vt:lpstr>
      <vt:lpstr>Monotype Sorts</vt:lpstr>
      <vt:lpstr>ＭＳ Ｐゴシック</vt:lpstr>
      <vt:lpstr>Times New Roman</vt:lpstr>
      <vt:lpstr>Verdana</vt:lpstr>
      <vt:lpstr>Wingdings</vt:lpstr>
      <vt:lpstr>Arial</vt:lpstr>
      <vt:lpstr>LPc_New</vt:lpstr>
      <vt:lpstr>Python Language Basics</vt:lpstr>
      <vt:lpstr>Python Language Basics</vt:lpstr>
      <vt:lpstr>Lesson Objectives</vt:lpstr>
      <vt:lpstr>Python Data Types</vt:lpstr>
      <vt:lpstr>Operators</vt:lpstr>
      <vt:lpstr>Python Operators (Assignments / Boolean)</vt:lpstr>
      <vt:lpstr>Python Operators (Assignments / Boolean)</vt:lpstr>
      <vt:lpstr>Python Operators: Arithmetic</vt:lpstr>
      <vt:lpstr>Python Operators: Arithmetic</vt:lpstr>
      <vt:lpstr>Python Operators: Bitwise</vt:lpstr>
      <vt:lpstr>Python Operators: Bitwise</vt:lpstr>
      <vt:lpstr>Python Operators: Comparison</vt:lpstr>
      <vt:lpstr>Python Operators: Comparison</vt:lpstr>
      <vt:lpstr>Data Types</vt:lpstr>
      <vt:lpstr>Python Data Types</vt:lpstr>
      <vt:lpstr>Python Data Types</vt:lpstr>
      <vt:lpstr>Python Data Types</vt:lpstr>
      <vt:lpstr>Python Data Types</vt:lpstr>
      <vt:lpstr>Converting types</vt:lpstr>
      <vt:lpstr>Converting types</vt:lpstr>
      <vt:lpstr>Lists</vt:lpstr>
      <vt:lpstr>Lists</vt:lpstr>
      <vt:lpstr>Sets</vt:lpstr>
      <vt:lpstr>Sets</vt:lpstr>
      <vt:lpstr>dicts</vt:lpstr>
      <vt:lpstr>Dictionaries</vt:lpstr>
      <vt:lpstr>Named Items in dicts</vt:lpstr>
      <vt:lpstr>dicts : Adding New Attributes</vt:lpstr>
      <vt:lpstr>Dictionaries: Adding New Attributes</vt:lpstr>
      <vt:lpstr>Dictionaries</vt:lpstr>
      <vt:lpstr>Tuples</vt:lpstr>
      <vt:lpstr>Tuples</vt:lpstr>
      <vt:lpstr>Tuples</vt:lpstr>
      <vt:lpstr>Arrays</vt:lpstr>
      <vt:lpstr>Arrays</vt:lpstr>
      <vt:lpstr>Ranges</vt:lpstr>
      <vt:lpstr>Lab: Python datatypes</vt:lpstr>
      <vt:lpstr>Lab: Python Data Types</vt:lpstr>
      <vt:lpstr>Ranges</vt:lpstr>
      <vt:lpstr>Control Flow and Comprehensions</vt:lpstr>
      <vt:lpstr>Blocks in Python</vt:lpstr>
      <vt:lpstr>Control Flow - Blocks in Python</vt:lpstr>
      <vt:lpstr>Control Flow: IF-Else</vt:lpstr>
      <vt:lpstr>Control Flow – Conditionals - if-elif-else</vt:lpstr>
      <vt:lpstr>One-liner</vt:lpstr>
      <vt:lpstr>Control Flow – Conditionals - One Liners</vt:lpstr>
      <vt:lpstr>Lab: Conditionals</vt:lpstr>
      <vt:lpstr>Lab: Python Control Flow - Conditionals</vt:lpstr>
      <vt:lpstr>Control Loops</vt:lpstr>
      <vt:lpstr>Control Flow – Loops – for and while loops</vt:lpstr>
      <vt:lpstr>For loops and lists</vt:lpstr>
      <vt:lpstr>Control Flow – ‘for’ loops and lists</vt:lpstr>
      <vt:lpstr>Comprehensions</vt:lpstr>
      <vt:lpstr>Comprehensions</vt:lpstr>
      <vt:lpstr>Lab: Control Loops</vt:lpstr>
      <vt:lpstr>Lab: Python Control Flow - Loops</vt:lpstr>
      <vt:lpstr>Functions</vt:lpstr>
      <vt:lpstr>Functions</vt:lpstr>
      <vt:lpstr>User Functions</vt:lpstr>
      <vt:lpstr>User Functions</vt:lpstr>
      <vt:lpstr>User Function Example</vt:lpstr>
      <vt:lpstr>User Functions</vt:lpstr>
      <vt:lpstr>DocStrings</vt:lpstr>
      <vt:lpstr>DocStrings</vt:lpstr>
      <vt:lpstr>Lambda Functions</vt:lpstr>
      <vt:lpstr>Map</vt:lpstr>
      <vt:lpstr>Lambda</vt:lpstr>
      <vt:lpstr>Map</vt:lpstr>
      <vt:lpstr>Filter</vt:lpstr>
      <vt:lpstr>Reduce</vt:lpstr>
      <vt:lpstr>Lab: Functions</vt:lpstr>
      <vt:lpstr>Lab: Functions</vt:lpstr>
      <vt:lpstr>Strings</vt:lpstr>
      <vt:lpstr>Strings</vt:lpstr>
      <vt:lpstr>Strings</vt:lpstr>
      <vt:lpstr>Strings</vt:lpstr>
      <vt:lpstr>Formatted strings</vt:lpstr>
      <vt:lpstr>Formatted strings</vt:lpstr>
      <vt:lpstr>Referencing Strings</vt:lpstr>
      <vt:lpstr>Referencing Strings</vt:lpstr>
      <vt:lpstr>String Methods</vt:lpstr>
      <vt:lpstr>String Methods</vt:lpstr>
      <vt:lpstr>Regular Expressions</vt:lpstr>
      <vt:lpstr>Regular Expressions</vt:lpstr>
      <vt:lpstr>Regex </vt:lpstr>
      <vt:lpstr>Lab: String</vt:lpstr>
      <vt:lpstr>Lab: Strings</vt:lpstr>
      <vt:lpstr>Exceptions</vt:lpstr>
      <vt:lpstr>Files and Exception Handling</vt:lpstr>
      <vt:lpstr>Files</vt:lpstr>
      <vt:lpstr>Python Exceptions</vt:lpstr>
      <vt:lpstr>Python Exception Handling</vt:lpstr>
      <vt:lpstr>Lab: Files</vt:lpstr>
      <vt:lpstr>Multithreaded Programming</vt:lpstr>
      <vt:lpstr>Multithreaded Programming</vt:lpstr>
      <vt:lpstr>Multithreaded programming</vt:lpstr>
      <vt:lpstr>Threads</vt:lpstr>
      <vt:lpstr>Thread Safety</vt:lpstr>
      <vt:lpstr>Events / Callbacks</vt:lpstr>
    </vt:vector>
  </TitlesOfParts>
  <Company>Elephant Scale LLC &amp; LearningPatterns Inc.</Company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</dc:title>
  <dc:subject>Spark</dc:subject>
  <dc:creator>Elephant Scale</dc:creator>
  <cp:lastModifiedBy>Abishek</cp:lastModifiedBy>
  <cp:revision>4462</cp:revision>
  <cp:lastPrinted>2018-04-16T20:22:06Z</cp:lastPrinted>
  <dcterms:created xsi:type="dcterms:W3CDTF">2010-07-13T15:22:01Z</dcterms:created>
  <dcterms:modified xsi:type="dcterms:W3CDTF">2018-08-08T04:15:32Z</dcterms:modified>
</cp:coreProperties>
</file>